
<file path=[Content_Types].xml><?xml version="1.0" encoding="utf-8"?>
<Types xmlns="http://schemas.openxmlformats.org/package/2006/content-types">
  <Default Extension="jpeg" ContentType="image/jpeg"/>
  <Default Extension="xlsx" ContentType="application/vnd.openxmlformats-officedocument.spreadsheetml.sheet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charts/colors1.xml" ContentType="application/vnd.ms-office.chartcolorstyle+xml"/>
  <Override PartName="/ppt/charts/colors2.xml" ContentType="application/vnd.ms-office.chartcolorstyle+xml"/>
  <Override PartName="/ppt/charts/colors3.xml" ContentType="application/vnd.ms-office.chartcolorstyle+xml"/>
  <Override PartName="/ppt/charts/colors4.xml" ContentType="application/vnd.ms-office.chartcolorstyle+xml"/>
  <Override PartName="/ppt/charts/colors5.xml" ContentType="application/vnd.ms-office.chartcolorstyle+xml"/>
  <Override PartName="/ppt/charts/colors6.xml" ContentType="application/vnd.ms-office.chartcolorstyle+xml"/>
  <Override PartName="/ppt/charts/colors7.xml" ContentType="application/vnd.ms-office.chartcolorstyle+xml"/>
  <Override PartName="/ppt/charts/colors8.xml" ContentType="application/vnd.ms-office.chartcolorstyle+xml"/>
  <Override PartName="/ppt/charts/style1.xml" ContentType="application/vnd.ms-office.chartstyle+xml"/>
  <Override PartName="/ppt/charts/style2.xml" ContentType="application/vnd.ms-office.chartstyle+xml"/>
  <Override PartName="/ppt/charts/style3.xml" ContentType="application/vnd.ms-office.chartstyle+xml"/>
  <Override PartName="/ppt/charts/style4.xml" ContentType="application/vnd.ms-office.chartstyle+xml"/>
  <Override PartName="/ppt/charts/style5.xml" ContentType="application/vnd.ms-office.chartstyle+xml"/>
  <Override PartName="/ppt/charts/style6.xml" ContentType="application/vnd.ms-office.chartstyle+xml"/>
  <Override PartName="/ppt/charts/style7.xml" ContentType="application/vnd.ms-office.chartstyle+xml"/>
  <Override PartName="/ppt/charts/style8.xml" ContentType="application/vnd.ms-office.chartstyle+xml"/>
  <Override PartName="/ppt/drawings/drawing1.xml" ContentType="application/vnd.openxmlformats-officedocument.drawingml.chartshap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sldIdLst>
    <p:sldId id="281" r:id="rId3"/>
    <p:sldId id="285" r:id="rId4"/>
    <p:sldId id="266" r:id="rId6"/>
    <p:sldId id="265" r:id="rId7"/>
    <p:sldId id="267" r:id="rId8"/>
    <p:sldId id="269" r:id="rId9"/>
    <p:sldId id="268" r:id="rId10"/>
    <p:sldId id="289" r:id="rId11"/>
    <p:sldId id="272" r:id="rId12"/>
    <p:sldId id="271" r:id="rId13"/>
    <p:sldId id="274" r:id="rId14"/>
    <p:sldId id="276" r:id="rId15"/>
    <p:sldId id="275" r:id="rId16"/>
    <p:sldId id="290" r:id="rId17"/>
    <p:sldId id="273" r:id="rId18"/>
    <p:sldId id="278" r:id="rId19"/>
    <p:sldId id="279" r:id="rId20"/>
    <p:sldId id="263" r:id="rId21"/>
    <p:sldId id="286" r:id="rId2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66"/>
    <a:srgbClr val="00D09A"/>
    <a:srgbClr val="0E8146"/>
    <a:srgbClr val="15FFC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54" y="14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5" Type="http://schemas.openxmlformats.org/officeDocument/2006/relationships/tableStyles" Target="tableStyles.xml"/><Relationship Id="rId24" Type="http://schemas.openxmlformats.org/officeDocument/2006/relationships/viewProps" Target="viewProps.xml"/><Relationship Id="rId23" Type="http://schemas.openxmlformats.org/officeDocument/2006/relationships/presProps" Target="presProps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1.xlsx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package" Target="../embeddings/Workbook2.xlsx"/></Relationships>
</file>

<file path=ppt/charts/_rels/chart3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package" Target="../embeddings/Workbook3.xlsx"/></Relationships>
</file>

<file path=ppt/charts/_rels/chart4.xml.rels><?xml version="1.0" encoding="UTF-8" standalone="yes"?>
<Relationships xmlns="http://schemas.openxmlformats.org/package/2006/relationships"><Relationship Id="rId3" Type="http://schemas.microsoft.com/office/2011/relationships/chartColorStyle" Target="colors3.xml"/><Relationship Id="rId2" Type="http://schemas.microsoft.com/office/2011/relationships/chartStyle" Target="style3.xml"/><Relationship Id="rId1" Type="http://schemas.openxmlformats.org/officeDocument/2006/relationships/package" Target="../embeddings/Workbook4.xlsx"/></Relationships>
</file>

<file path=ppt/charts/_rels/chart5.xml.rels><?xml version="1.0" encoding="UTF-8" standalone="yes"?>
<Relationships xmlns="http://schemas.openxmlformats.org/package/2006/relationships"><Relationship Id="rId3" Type="http://schemas.microsoft.com/office/2011/relationships/chartColorStyle" Target="colors4.xml"/><Relationship Id="rId2" Type="http://schemas.microsoft.com/office/2011/relationships/chartStyle" Target="style4.xml"/><Relationship Id="rId1" Type="http://schemas.openxmlformats.org/officeDocument/2006/relationships/package" Target="../embeddings/Workbook5.xlsx"/></Relationships>
</file>

<file path=ppt/charts/_rels/chart6.xml.rels><?xml version="1.0" encoding="UTF-8" standalone="yes"?>
<Relationships xmlns="http://schemas.openxmlformats.org/package/2006/relationships"><Relationship Id="rId3" Type="http://schemas.microsoft.com/office/2011/relationships/chartColorStyle" Target="colors5.xml"/><Relationship Id="rId2" Type="http://schemas.microsoft.com/office/2011/relationships/chartStyle" Target="style5.xml"/><Relationship Id="rId1" Type="http://schemas.openxmlformats.org/officeDocument/2006/relationships/package" Target="../embeddings/Workbook6.xlsx"/></Relationships>
</file>

<file path=ppt/charts/_rels/chart7.xml.rels><?xml version="1.0" encoding="UTF-8" standalone="yes"?>
<Relationships xmlns="http://schemas.openxmlformats.org/package/2006/relationships"><Relationship Id="rId4" Type="http://schemas.microsoft.com/office/2011/relationships/chartColorStyle" Target="colors6.xml"/><Relationship Id="rId3" Type="http://schemas.microsoft.com/office/2011/relationships/chartStyle" Target="style6.xml"/><Relationship Id="rId2" Type="http://schemas.openxmlformats.org/officeDocument/2006/relationships/chartUserShapes" Target="../drawings/drawing1.xml"/><Relationship Id="rId1" Type="http://schemas.openxmlformats.org/officeDocument/2006/relationships/package" Target="../embeddings/Workbook7.xlsx"/></Relationships>
</file>

<file path=ppt/charts/_rels/chart8.xml.rels><?xml version="1.0" encoding="UTF-8" standalone="yes"?>
<Relationships xmlns="http://schemas.openxmlformats.org/package/2006/relationships"><Relationship Id="rId3" Type="http://schemas.microsoft.com/office/2011/relationships/chartColorStyle" Target="colors7.xml"/><Relationship Id="rId2" Type="http://schemas.microsoft.com/office/2011/relationships/chartStyle" Target="style7.xml"/><Relationship Id="rId1" Type="http://schemas.openxmlformats.org/officeDocument/2006/relationships/package" Target="../embeddings/Workbook8.xlsx"/></Relationships>
</file>

<file path=ppt/charts/_rels/chart9.xml.rels><?xml version="1.0" encoding="UTF-8" standalone="yes"?>
<Relationships xmlns="http://schemas.openxmlformats.org/package/2006/relationships"><Relationship Id="rId3" Type="http://schemas.microsoft.com/office/2011/relationships/chartColorStyle" Target="colors8.xml"/><Relationship Id="rId2" Type="http://schemas.microsoft.com/office/2011/relationships/chartStyle" Target="style8.xml"/><Relationship Id="rId1" Type="http://schemas.openxmlformats.org/officeDocument/2006/relationships/package" Target="../embeddings/Workbook9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zh-CN" sz="1860" b="0" i="0" u="none" strike="noStrike" kern="1200" spc="0" baseline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pPr>
            <a:r>
              <a:rPr lang="en-US" altLang="zh-CN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2018</a:t>
            </a:r>
            <a:r>
              <a:rPr lang="zh-CN" altLang="en-US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年</a:t>
            </a:r>
            <a:r>
              <a:rPr lang="en-US" altLang="zh-CN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5</a:t>
            </a:r>
            <a:r>
              <a:rPr lang="zh-CN" altLang="en-US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月</a:t>
            </a:r>
            <a:r>
              <a:rPr lang="zh-CN" altLang="en-US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来南雄游客数量及走势图</a:t>
            </a:r>
            <a:endParaRPr lang="en-US" altLang="zh-CN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总数</c:v>
                </c:pt>
              </c:strCache>
            </c:strRef>
          </c:tx>
          <c:spPr>
            <a:ln w="28575" cap="rnd" cmpd="sng" algn="ctr">
              <a:solidFill>
                <a:schemeClr val="accent1"/>
              </a:solidFill>
              <a:prstDash val="solid"/>
              <a:round/>
            </a:ln>
            <a:effectLst/>
          </c:spPr>
          <c:marker>
            <c:symbol val="circle"/>
            <c:size val="11"/>
            <c:spPr>
              <a:solidFill>
                <a:schemeClr val="accent1"/>
              </a:solidFill>
              <a:ln w="9525" cap="flat" cmpd="sng" algn="ctr">
                <a:solidFill>
                  <a:schemeClr val="accent1"/>
                </a:solidFill>
                <a:prstDash val="solid"/>
                <a:round/>
              </a:ln>
              <a:effectLst/>
            </c:spPr>
          </c:marker>
          <c:dPt>
            <c:idx val="0"/>
            <c:marker>
              <c:symbol val="circle"/>
              <c:size val="11"/>
              <c:spPr>
                <a:solidFill>
                  <a:srgbClr val="FF0000"/>
                </a:solidFill>
                <a:ln w="9525" cap="flat" cmpd="sng" algn="ctr">
                  <a:solidFill>
                    <a:schemeClr val="accent1"/>
                  </a:solidFill>
                  <a:prstDash val="solid"/>
                  <a:round/>
                </a:ln>
                <a:effectLst/>
              </c:spPr>
            </c:marker>
            <c:bubble3D val="0"/>
          </c:dPt>
          <c:dPt>
            <c:idx val="12"/>
            <c:marker>
              <c:symbol val="circle"/>
              <c:size val="11"/>
              <c:spPr>
                <a:solidFill>
                  <a:srgbClr val="FF0000"/>
                </a:solidFill>
                <a:ln w="9525" cap="flat" cmpd="sng" algn="ctr">
                  <a:solidFill>
                    <a:schemeClr val="accent1"/>
                  </a:solidFill>
                  <a:prstDash val="solid"/>
                  <a:round/>
                </a:ln>
                <a:effectLst/>
              </c:spPr>
            </c:marker>
            <c:bubble3D val="0"/>
          </c:dPt>
          <c:dLbls>
            <c:delete val="1"/>
          </c:dLbls>
          <c:cat>
            <c:numRef>
              <c:f>Sheet1!$A$2:$A$32</c:f>
              <c:numCache>
                <c:formatCode>General</c:formatCode>
                <c:ptCount val="31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</c:numCache>
            </c:numRef>
          </c:cat>
          <c:val>
            <c:numRef>
              <c:f>Sheet1!$B$2:$B$32</c:f>
              <c:numCache>
                <c:formatCode>0.0</c:formatCode>
                <c:ptCount val="31"/>
                <c:pt idx="0">
                  <c:v>2.56773939957922</c:v>
                </c:pt>
                <c:pt idx="1">
                  <c:v>2.08790930975886</c:v>
                </c:pt>
                <c:pt idx="2">
                  <c:v>2.17405641082699</c:v>
                </c:pt>
                <c:pt idx="3">
                  <c:v>2.08790930975886</c:v>
                </c:pt>
                <c:pt idx="4">
                  <c:v>2.28799289933646</c:v>
                </c:pt>
                <c:pt idx="5">
                  <c:v>2.34727692587797</c:v>
                </c:pt>
                <c:pt idx="6">
                  <c:v>1.94247818214921</c:v>
                </c:pt>
                <c:pt idx="7">
                  <c:v>2.02769897030264</c:v>
                </c:pt>
                <c:pt idx="8">
                  <c:v>2.3908136328694</c:v>
                </c:pt>
                <c:pt idx="9">
                  <c:v>1.97026756959055</c:v>
                </c:pt>
                <c:pt idx="10">
                  <c:v>2.16386696876517</c:v>
                </c:pt>
                <c:pt idx="11">
                  <c:v>2.33523485798673</c:v>
                </c:pt>
                <c:pt idx="12">
                  <c:v>2.64832862315909</c:v>
                </c:pt>
                <c:pt idx="13">
                  <c:v>2.13793020715326</c:v>
                </c:pt>
                <c:pt idx="14">
                  <c:v>2.02028846698495</c:v>
                </c:pt>
                <c:pt idx="15">
                  <c:v>2.00917271200842</c:v>
                </c:pt>
                <c:pt idx="16">
                  <c:v>1.87022577480175</c:v>
                </c:pt>
                <c:pt idx="17">
                  <c:v>1.9832359503965</c:v>
                </c:pt>
                <c:pt idx="18">
                  <c:v>2.08142511935588</c:v>
                </c:pt>
                <c:pt idx="19">
                  <c:v>2.03418316070562</c:v>
                </c:pt>
                <c:pt idx="20">
                  <c:v>1.96100444044344</c:v>
                </c:pt>
                <c:pt idx="21">
                  <c:v>1.8665205231429</c:v>
                </c:pt>
                <c:pt idx="22">
                  <c:v>2.06475148689108</c:v>
                </c:pt>
                <c:pt idx="23">
                  <c:v>1.85633108108108</c:v>
                </c:pt>
                <c:pt idx="24">
                  <c:v>1.94525712089335</c:v>
                </c:pt>
                <c:pt idx="25">
                  <c:v>2.13978283298268</c:v>
                </c:pt>
                <c:pt idx="26">
                  <c:v>2.08698299684415</c:v>
                </c:pt>
                <c:pt idx="27">
                  <c:v>1.92395192385499</c:v>
                </c:pt>
                <c:pt idx="28">
                  <c:v>2.01750952824082</c:v>
                </c:pt>
                <c:pt idx="29">
                  <c:v>1.99898326994659</c:v>
                </c:pt>
                <c:pt idx="30">
                  <c:v>2.05178310608513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1943972192"/>
        <c:axId val="-1943971648"/>
      </c:lineChart>
      <c:catAx>
        <c:axId val="-194397219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zh-CN" sz="133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CN" altLang="en-US" dirty="0">
                    <a:solidFill>
                      <a:schemeClr val="bg1"/>
                    </a:solidFill>
                  </a:rPr>
                  <a:t>日期</a:t>
                </a:r>
                <a:endParaRPr lang="zh-CN" altLang="en-US" dirty="0">
                  <a:solidFill>
                    <a:schemeClr val="bg1"/>
                  </a:solidFill>
                </a:endParaRP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</a:p>
        </c:txPr>
        <c:crossAx val="-1943971648"/>
        <c:crosses val="autoZero"/>
        <c:auto val="1"/>
        <c:lblAlgn val="ctr"/>
        <c:lblOffset val="100"/>
        <c:noMultiLvlLbl val="0"/>
      </c:catAx>
      <c:valAx>
        <c:axId val="-19439716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prstDash val="solid"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zh-CN" sz="1330" b="0" i="0" u="none" strike="noStrike" kern="1200" baseline="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defRPr>
                </a:pPr>
                <a:r>
                  <a:rPr lang="zh-CN" altLang="en-US" dirty="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数量（万人次）</a:t>
                </a:r>
                <a:endParaRPr lang="zh-CN" altLang="en-US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0.0" sourceLinked="1"/>
        <c:majorTickMark val="none"/>
        <c:minorTickMark val="none"/>
        <c:tickLblPos val="nextTo"/>
        <c:spPr>
          <a:noFill/>
          <a:ln w="6350" cap="flat" cmpd="sng" algn="ctr">
            <a:noFill/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-194397219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tx1">
        <a:lumMod val="75000"/>
        <a:lumOff val="25000"/>
      </a:schemeClr>
    </a:solidFill>
    <a:ln w="28575">
      <a:solidFill>
        <a:schemeClr val="bg1"/>
      </a:solidFill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zh-CN" sz="1800" b="1" i="0" u="none" strike="noStrike" kern="1200" cap="all" baseline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pPr>
            <a:r>
              <a:rPr lang="zh-CN" altLang="en-US" sz="18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南雄旅游游客年龄分布</a:t>
            </a:r>
            <a:endParaRPr lang="zh-CN" altLang="en-US" sz="18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c:rich>
      </c:tx>
      <c:layout>
        <c:manualLayout>
          <c:xMode val="edge"/>
          <c:yMode val="edge"/>
          <c:x val="0.290542037037037"/>
          <c:y val="0.0618084795321637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0.323976846890658"/>
          <c:y val="0.278911390604527"/>
          <c:w val="0.342333944945939"/>
          <c:h val="0.628334630456451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年龄</c:v>
                </c:pt>
              </c:strCache>
            </c:strRef>
          </c:tx>
          <c:spPr/>
          <c:explosion val="0"/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Lbls>
            <c:dLbl>
              <c:idx val="0"/>
              <c:layout/>
              <c:numFmt formatCode="General" sourceLinked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lang="zh-CN" sz="1330" b="1" i="0" u="none" strike="noStrike" kern="1200" spc="0" baseline="0">
                      <a:solidFill>
                        <a:schemeClr val="bg1"/>
                      </a:solidFill>
                      <a:latin typeface="黑体" panose="02010609060101010101" pitchFamily="49" charset="-122"/>
                      <a:ea typeface="黑体" panose="02010609060101010101" pitchFamily="49" charset="-122"/>
                      <a:cs typeface="+mn-cs"/>
                    </a:defRPr>
                  </a:pPr>
                </a:p>
              </c:txPr>
              <c:dLblPos val="outEnd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layout/>
              <c:numFmt formatCode="General" sourceLinked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lang="zh-CN" sz="1330" b="1" i="0" u="none" strike="noStrike" kern="1200" spc="0" baseline="0">
                      <a:solidFill>
                        <a:schemeClr val="bg1"/>
                      </a:solidFill>
                      <a:latin typeface="黑体" panose="02010609060101010101" pitchFamily="49" charset="-122"/>
                      <a:ea typeface="黑体" panose="02010609060101010101" pitchFamily="49" charset="-122"/>
                      <a:cs typeface="+mn-cs"/>
                    </a:defRPr>
                  </a:pPr>
                </a:p>
              </c:txPr>
              <c:dLblPos val="outEnd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layout/>
              <c:numFmt formatCode="General" sourceLinked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lang="zh-CN" sz="1330" b="1" i="0" u="none" strike="noStrike" kern="1200" spc="0" baseline="0">
                      <a:solidFill>
                        <a:schemeClr val="bg1"/>
                      </a:solidFill>
                      <a:latin typeface="黑体" panose="02010609060101010101" pitchFamily="49" charset="-122"/>
                      <a:ea typeface="黑体" panose="02010609060101010101" pitchFamily="49" charset="-122"/>
                      <a:cs typeface="+mn-cs"/>
                    </a:defRPr>
                  </a:pPr>
                </a:p>
              </c:txPr>
              <c:dLblPos val="outEnd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3"/>
              <c:layout/>
              <c:numFmt formatCode="General" sourceLinked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lang="zh-CN" sz="1330" b="1" i="0" u="none" strike="noStrike" kern="1200" spc="0" baseline="0">
                      <a:solidFill>
                        <a:schemeClr val="bg1"/>
                      </a:solidFill>
                      <a:latin typeface="黑体" panose="02010609060101010101" pitchFamily="49" charset="-122"/>
                      <a:ea typeface="黑体" panose="02010609060101010101" pitchFamily="49" charset="-122"/>
                      <a:cs typeface="+mn-cs"/>
                    </a:defRPr>
                  </a:pPr>
                </a:p>
              </c:txPr>
              <c:dLblPos val="outEnd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4"/>
              <c:layout>
                <c:manualLayout>
                  <c:x val="0.0332508155874573"/>
                  <c:y val="-0.0443971062056835"/>
                </c:manualLayout>
              </c:layout>
              <c:numFmt formatCode="General" sourceLinked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lang="zh-CN" sz="1330" b="1" i="0" u="none" strike="noStrike" kern="1200" spc="0" baseline="0">
                      <a:solidFill>
                        <a:schemeClr val="bg1"/>
                      </a:solidFill>
                      <a:latin typeface="黑体" panose="02010609060101010101" pitchFamily="49" charset="-122"/>
                      <a:ea typeface="黑体" panose="02010609060101010101" pitchFamily="49" charset="-122"/>
                      <a:cs typeface="+mn-cs"/>
                    </a:defRPr>
                  </a:pPr>
                </a:p>
              </c:txPr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330" b="1" i="0" u="none" strike="noStrike" kern="1200" spc="0" baseline="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1"/>
            <c:showSerName val="0"/>
            <c:showPercent val="0"/>
            <c:showBubbleSize val="0"/>
            <c:showLeaderLines val="1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壮盛年</c:v>
                </c:pt>
                <c:pt idx="1">
                  <c:v>中年</c:v>
                </c:pt>
                <c:pt idx="2">
                  <c:v>青年</c:v>
                </c:pt>
                <c:pt idx="3">
                  <c:v>老年</c:v>
                </c:pt>
                <c:pt idx="4">
                  <c:v>少年</c:v>
                </c:pt>
              </c:strCache>
            </c:strRef>
          </c:cat>
          <c:val>
            <c:numRef>
              <c:f>Sheet1!$B$2:$B$6</c:f>
              <c:numCache>
                <c:formatCode>0.0%</c:formatCode>
                <c:ptCount val="5"/>
                <c:pt idx="0">
                  <c:v>0.362543569577264</c:v>
                </c:pt>
                <c:pt idx="1">
                  <c:v>0.26825453570471</c:v>
                </c:pt>
                <c:pt idx="2">
                  <c:v>0.186656537670927</c:v>
                </c:pt>
                <c:pt idx="3">
                  <c:v>0.105952274555366</c:v>
                </c:pt>
                <c:pt idx="4">
                  <c:v>0.0765930824917322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zero"/>
    <c:showDLblsOverMax val="0"/>
  </c:chart>
  <c:spPr>
    <a:solidFill>
      <a:schemeClr val="tx1">
        <a:lumMod val="75000"/>
        <a:lumOff val="25000"/>
      </a:schemeClr>
    </a:solidFill>
    <a:ln w="28575">
      <a:solidFill>
        <a:schemeClr val="bg1"/>
      </a:solidFill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zh-CN" sz="1860" b="1" i="0" u="none" strike="noStrike" kern="1200" cap="all" spc="50" baseline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来南雄游客停留天数分析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停留天数</c:v>
                </c:pt>
              </c:strCache>
            </c:strRef>
          </c:tx>
          <c:spPr/>
          <c:explosion val="0"/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Pt>
            <c:idx val="5"/>
            <c:bubble3D val="0"/>
            <c:spPr>
              <a:solidFill>
                <a:schemeClr val="accent6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Lbls>
            <c:dLbl>
              <c:idx val="0"/>
              <c:layout/>
              <c:numFmt formatCode="0.0%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/>
                <a:lstStyle/>
                <a:p>
                  <a:pPr>
                    <a:defRPr lang="zh-CN" sz="1195" b="1" i="0" u="none" strike="noStrike" kern="1200" baseline="0">
                      <a:solidFill>
                        <a:schemeClr val="bg1"/>
                      </a:solidFill>
                      <a:latin typeface="黑体" panose="02010609060101010101" pitchFamily="49" charset="-122"/>
                      <a:ea typeface="黑体" panose="02010609060101010101" pitchFamily="49" charset="-122"/>
                      <a:cs typeface="+mn-cs"/>
                    </a:defRPr>
                  </a:pPr>
                </a:p>
              </c:txPr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layout>
                <c:manualLayout>
                  <c:x val="0.00830065359477117"/>
                  <c:y val="0.0670277777777776"/>
                </c:manualLayout>
              </c:layout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/>
              <a:lstStyle/>
              <a:p>
                <a:pPr>
                  <a:defRPr lang="zh-CN" sz="1195" b="1" i="0" u="none" strike="noStrike" kern="1200" baseline="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defRPr>
                </a:pPr>
              </a:p>
            </c:txPr>
            <c:showLegendKey val="0"/>
            <c:showVal val="1"/>
            <c:showCatName val="1"/>
            <c:showSerName val="0"/>
            <c:showPercent val="0"/>
            <c:showBubbleSize val="0"/>
            <c:showLeaderLines val="1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1天</c:v>
                </c:pt>
                <c:pt idx="1">
                  <c:v>2天</c:v>
                </c:pt>
                <c:pt idx="2">
                  <c:v>3天</c:v>
                </c:pt>
                <c:pt idx="3">
                  <c:v>4-6天</c:v>
                </c:pt>
                <c:pt idx="4">
                  <c:v>7-15天</c:v>
                </c:pt>
                <c:pt idx="5">
                  <c:v>15天以上</c:v>
                </c:pt>
              </c:strCache>
            </c:strRef>
          </c:cat>
          <c:val>
            <c:numRef>
              <c:f>Sheet1!$B$2:$B$7</c:f>
              <c:numCache>
                <c:formatCode>0.0%</c:formatCode>
                <c:ptCount val="6"/>
                <c:pt idx="0">
                  <c:v>0.346816670928152</c:v>
                </c:pt>
                <c:pt idx="1">
                  <c:v>0.132446944515469</c:v>
                </c:pt>
                <c:pt idx="2">
                  <c:v>0.0832012273075941</c:v>
                </c:pt>
                <c:pt idx="3">
                  <c:v>0.130759396573766</c:v>
                </c:pt>
                <c:pt idx="4">
                  <c:v>0.144515469189465</c:v>
                </c:pt>
                <c:pt idx="5">
                  <c:v>0.162260291485553</c:v>
                </c:pt>
              </c:numCache>
            </c:numRef>
          </c:val>
        </c:ser>
        <c:dLbls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195" b="0" i="0" u="none" strike="noStrike" kern="1200" baseline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cs typeface="+mn-cs"/>
            </a:defRPr>
          </a:pPr>
        </a:p>
      </c:txPr>
    </c:legend>
    <c:plotVisOnly val="1"/>
    <c:dispBlanksAs val="zero"/>
    <c:showDLblsOverMax val="0"/>
  </c:chart>
  <c:spPr>
    <a:solidFill>
      <a:schemeClr val="tx1">
        <a:lumMod val="75000"/>
        <a:lumOff val="25000"/>
      </a:schemeClr>
    </a:solidFill>
    <a:ln w="28575">
      <a:solidFill>
        <a:schemeClr val="bg1"/>
      </a:solidFill>
    </a:ln>
    <a:effectLst/>
  </c:spPr>
  <c:txPr>
    <a:bodyPr/>
    <a:lstStyle/>
    <a:p>
      <a:pPr>
        <a:defRPr lang="zh-CN">
          <a:solidFill>
            <a:schemeClr val="bg1"/>
          </a:solidFill>
        </a:defRPr>
      </a:pPr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zh-CN" sz="1860" b="0" i="0" u="none" strike="noStrike" kern="1200" spc="0" baseline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南雄景点游客数量统计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195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Sheet1!$A$2:$A$8</c:f>
              <c:strCache>
                <c:ptCount val="7"/>
                <c:pt idx="0">
                  <c:v>帽子峰森林公园</c:v>
                </c:pt>
                <c:pt idx="1">
                  <c:v>坪田千年银杏</c:v>
                </c:pt>
                <c:pt idx="2">
                  <c:v>邓坊泉水谷漂流</c:v>
                </c:pt>
                <c:pt idx="3">
                  <c:v>梅岭钟鼓岩</c:v>
                </c:pt>
                <c:pt idx="4">
                  <c:v>主田香草世界</c:v>
                </c:pt>
                <c:pt idx="5">
                  <c:v>梅岭梅关古道</c:v>
                </c:pt>
                <c:pt idx="6">
                  <c:v>珠玑古巷</c:v>
                </c:pt>
              </c:strCache>
            </c:strRef>
          </c:cat>
          <c:val>
            <c:numRef>
              <c:f>Sheet1!$B$2:$B$8</c:f>
              <c:numCache>
                <c:formatCode>0.0</c:formatCode>
                <c:ptCount val="7"/>
                <c:pt idx="0">
                  <c:v>0.6897</c:v>
                </c:pt>
                <c:pt idx="1">
                  <c:v>0.8341</c:v>
                </c:pt>
                <c:pt idx="2">
                  <c:v>1.12955</c:v>
                </c:pt>
                <c:pt idx="3">
                  <c:v>1.63115</c:v>
                </c:pt>
                <c:pt idx="4">
                  <c:v>3.5587</c:v>
                </c:pt>
                <c:pt idx="5">
                  <c:v>4.51345</c:v>
                </c:pt>
                <c:pt idx="6">
                  <c:v>10.5381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-1987578560"/>
        <c:axId val="-1987586720"/>
      </c:barChart>
      <c:catAx>
        <c:axId val="-198757856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pPr>
          </a:p>
        </c:txPr>
        <c:crossAx val="-1987586720"/>
        <c:crosses val="autoZero"/>
        <c:auto val="1"/>
        <c:lblAlgn val="ctr"/>
        <c:lblOffset val="100"/>
        <c:noMultiLvlLbl val="0"/>
      </c:catAx>
      <c:valAx>
        <c:axId val="-1987586720"/>
        <c:scaling>
          <c:orientation val="minMax"/>
        </c:scaling>
        <c:delete val="1"/>
        <c:axPos val="b"/>
        <c:numFmt formatCode="0.0" sourceLinked="1"/>
        <c:majorTickMark val="none"/>
        <c:minorTickMark val="none"/>
        <c:tickLblPos val="none"/>
        <c:txPr>
          <a:bodyPr rot="-60000000" spcFirstLastPara="0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</a:p>
        </c:txPr>
        <c:crossAx val="-19875785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tx1">
        <a:lumMod val="75000"/>
        <a:lumOff val="25000"/>
      </a:schemeClr>
    </a:solidFill>
    <a:ln w="28575">
      <a:solidFill>
        <a:schemeClr val="bg1"/>
      </a:solidFill>
    </a:ln>
    <a:effectLst/>
  </c:spPr>
  <c:txPr>
    <a:bodyPr/>
    <a:lstStyle/>
    <a:p>
      <a:pPr>
        <a:defRPr lang="zh-CN">
          <a:solidFill>
            <a:schemeClr val="bg1"/>
          </a:solidFill>
        </a:defRPr>
      </a:pPr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zh-CN" sz="1800" b="1" i="0" u="none" strike="noStrike" kern="1200" cap="all" baseline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pPr>
            <a:r>
              <a:rPr lang="zh-CN" altLang="en-US" sz="18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省内游客年龄分布</a:t>
            </a:r>
            <a:endParaRPr lang="zh-CN" altLang="en-US" sz="18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c:rich>
      </c:tx>
      <c:layout>
        <c:manualLayout>
          <c:xMode val="edge"/>
          <c:yMode val="edge"/>
          <c:x val="0.372672581604665"/>
          <c:y val="0.0256771565764296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0.330776328048811"/>
          <c:y val="0.312547157536791"/>
          <c:w val="0.342333944945939"/>
          <c:h val="0.628334630456451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年龄</c:v>
                </c:pt>
              </c:strCache>
            </c:strRef>
          </c:tx>
          <c:spPr/>
          <c:explosion val="0"/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Lbls>
            <c:dLbl>
              <c:idx val="0"/>
              <c:layout/>
              <c:numFmt formatCode="General" sourceLinked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lang="zh-CN" sz="1330" b="1" i="0" u="none" strike="noStrike" kern="1200" spc="0" baseline="0">
                      <a:solidFill>
                        <a:schemeClr val="bg1"/>
                      </a:solidFill>
                      <a:latin typeface="黑体" panose="02010609060101010101" pitchFamily="49" charset="-122"/>
                      <a:ea typeface="黑体" panose="02010609060101010101" pitchFamily="49" charset="-122"/>
                      <a:cs typeface="+mn-cs"/>
                    </a:defRPr>
                  </a:pPr>
                </a:p>
              </c:txPr>
              <c:dLblPos val="outEnd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layout/>
              <c:numFmt formatCode="General" sourceLinked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lang="zh-CN" sz="1330" b="1" i="0" u="none" strike="noStrike" kern="1200" spc="0" baseline="0">
                      <a:solidFill>
                        <a:schemeClr val="bg1"/>
                      </a:solidFill>
                      <a:latin typeface="黑体" panose="02010609060101010101" pitchFamily="49" charset="-122"/>
                      <a:ea typeface="黑体" panose="02010609060101010101" pitchFamily="49" charset="-122"/>
                      <a:cs typeface="+mn-cs"/>
                    </a:defRPr>
                  </a:pPr>
                </a:p>
              </c:txPr>
              <c:dLblPos val="outEnd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layout/>
              <c:numFmt formatCode="General" sourceLinked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lang="zh-CN" sz="1330" b="1" i="0" u="none" strike="noStrike" kern="1200" spc="0" baseline="0">
                      <a:solidFill>
                        <a:schemeClr val="bg1"/>
                      </a:solidFill>
                      <a:latin typeface="黑体" panose="02010609060101010101" pitchFamily="49" charset="-122"/>
                      <a:ea typeface="黑体" panose="02010609060101010101" pitchFamily="49" charset="-122"/>
                      <a:cs typeface="+mn-cs"/>
                    </a:defRPr>
                  </a:pPr>
                </a:p>
              </c:txPr>
              <c:dLblPos val="outEnd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3"/>
              <c:layout/>
              <c:numFmt formatCode="General" sourceLinked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lang="zh-CN" sz="1330" b="1" i="0" u="none" strike="noStrike" kern="1200" spc="0" baseline="0">
                      <a:solidFill>
                        <a:schemeClr val="bg1"/>
                      </a:solidFill>
                      <a:latin typeface="黑体" panose="02010609060101010101" pitchFamily="49" charset="-122"/>
                      <a:ea typeface="黑体" panose="02010609060101010101" pitchFamily="49" charset="-122"/>
                      <a:cs typeface="+mn-cs"/>
                    </a:defRPr>
                  </a:pPr>
                </a:p>
              </c:txPr>
              <c:dLblPos val="outEnd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4"/>
              <c:layout>
                <c:manualLayout>
                  <c:x val="0.059434331105829"/>
                  <c:y val="-0.0484032965583986"/>
                </c:manualLayout>
              </c:layout>
              <c:numFmt formatCode="General" sourceLinked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lang="zh-CN" sz="1330" b="1" i="0" u="none" strike="noStrike" kern="1200" spc="0" baseline="0">
                      <a:solidFill>
                        <a:schemeClr val="bg1"/>
                      </a:solidFill>
                      <a:latin typeface="黑体" panose="02010609060101010101" pitchFamily="49" charset="-122"/>
                      <a:ea typeface="黑体" panose="02010609060101010101" pitchFamily="49" charset="-122"/>
                      <a:cs typeface="+mn-cs"/>
                    </a:defRPr>
                  </a:pPr>
                </a:p>
              </c:txPr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330" b="1" i="0" u="none" strike="noStrike" kern="1200" spc="0" baseline="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1"/>
            <c:showSerName val="0"/>
            <c:showPercent val="0"/>
            <c:showBubbleSize val="0"/>
            <c:showLeaderLines val="1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壮盛年</c:v>
                </c:pt>
                <c:pt idx="1">
                  <c:v>中年</c:v>
                </c:pt>
                <c:pt idx="2">
                  <c:v>青年</c:v>
                </c:pt>
                <c:pt idx="3">
                  <c:v>老年</c:v>
                </c:pt>
                <c:pt idx="4">
                  <c:v>少年</c:v>
                </c:pt>
              </c:strCache>
            </c:strRef>
          </c:cat>
          <c:val>
            <c:numRef>
              <c:f>Sheet1!$B$2:$B$6</c:f>
              <c:numCache>
                <c:formatCode>0.0%</c:formatCode>
                <c:ptCount val="5"/>
                <c:pt idx="0">
                  <c:v>0.417573872472784</c:v>
                </c:pt>
                <c:pt idx="1">
                  <c:v>0.291362603182199</c:v>
                </c:pt>
                <c:pt idx="2">
                  <c:v>0.182139011843522</c:v>
                </c:pt>
                <c:pt idx="3">
                  <c:v>0.0741117358535708</c:v>
                </c:pt>
                <c:pt idx="4">
                  <c:v>0.0348127766479243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zero"/>
    <c:showDLblsOverMax val="0"/>
  </c:chart>
  <c:spPr>
    <a:solidFill>
      <a:schemeClr val="tx1">
        <a:lumMod val="75000"/>
        <a:lumOff val="25000"/>
      </a:schemeClr>
    </a:solidFill>
    <a:ln w="28575">
      <a:solidFill>
        <a:schemeClr val="bg1"/>
      </a:solidFill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zh-CN" sz="1860" b="1" i="0" u="none" strike="noStrike" kern="1200" cap="all" spc="50" baseline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省内游客停留天数分析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停留天数</c:v>
                </c:pt>
              </c:strCache>
            </c:strRef>
          </c:tx>
          <c:spPr/>
          <c:explosion val="0"/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Pt>
            <c:idx val="5"/>
            <c:bubble3D val="0"/>
            <c:spPr>
              <a:solidFill>
                <a:schemeClr val="accent6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Lbls>
            <c:dLbl>
              <c:idx val="3"/>
              <c:layout>
                <c:manualLayout>
                  <c:x val="-0.0405903594771242"/>
                  <c:y val="0.0509941666666667"/>
                </c:manualLayout>
              </c:layout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/>
              <a:lstStyle/>
              <a:p>
                <a:pPr>
                  <a:defRPr lang="zh-CN" sz="1195" b="1" i="0" u="none" strike="noStrike" kern="1200" baseline="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defRPr>
                </a:pPr>
              </a:p>
            </c:txPr>
            <c:showLegendKey val="0"/>
            <c:showVal val="1"/>
            <c:showCatName val="1"/>
            <c:showSerName val="0"/>
            <c:showPercent val="0"/>
            <c:showBubbleSize val="0"/>
            <c:showLeaderLines val="1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1天</c:v>
                </c:pt>
                <c:pt idx="1">
                  <c:v>2天</c:v>
                </c:pt>
                <c:pt idx="2">
                  <c:v>3天</c:v>
                </c:pt>
                <c:pt idx="3">
                  <c:v>4-6天</c:v>
                </c:pt>
                <c:pt idx="4">
                  <c:v>7-15天</c:v>
                </c:pt>
                <c:pt idx="5">
                  <c:v>15天以上</c:v>
                </c:pt>
              </c:strCache>
            </c:strRef>
          </c:cat>
          <c:val>
            <c:numRef>
              <c:f>Sheet1!$B$2:$B$7</c:f>
              <c:numCache>
                <c:formatCode>0.0%</c:formatCode>
                <c:ptCount val="6"/>
                <c:pt idx="0">
                  <c:v>0.309819010973351</c:v>
                </c:pt>
                <c:pt idx="1">
                  <c:v>0.131110161037481</c:v>
                </c:pt>
                <c:pt idx="2">
                  <c:v>0.0815875730369104</c:v>
                </c:pt>
                <c:pt idx="3">
                  <c:v>0.125765996864757</c:v>
                </c:pt>
                <c:pt idx="4">
                  <c:v>0.157759726378794</c:v>
                </c:pt>
                <c:pt idx="5">
                  <c:v>0.193957531708707</c:v>
                </c:pt>
              </c:numCache>
            </c:numRef>
          </c:val>
        </c:ser>
        <c:dLbls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195" b="0" i="0" u="none" strike="noStrike" kern="1200" baseline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cs typeface="+mn-cs"/>
            </a:defRPr>
          </a:pPr>
        </a:p>
      </c:txPr>
    </c:legend>
    <c:plotVisOnly val="1"/>
    <c:dispBlanksAs val="zero"/>
    <c:showDLblsOverMax val="0"/>
  </c:chart>
  <c:spPr>
    <a:solidFill>
      <a:schemeClr val="tx1">
        <a:lumMod val="75000"/>
        <a:lumOff val="25000"/>
      </a:schemeClr>
    </a:solidFill>
    <a:ln w="28575">
      <a:solidFill>
        <a:schemeClr val="bg1"/>
      </a:solidFill>
    </a:ln>
    <a:effectLst/>
  </c:spPr>
  <c:txPr>
    <a:bodyPr/>
    <a:lstStyle/>
    <a:p>
      <a:pPr>
        <a:defRPr lang="zh-CN">
          <a:solidFill>
            <a:schemeClr val="bg1"/>
          </a:solidFill>
        </a:defRPr>
      </a:pPr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zh-CN" sz="1860" b="0" i="0" u="none" strike="noStrike" kern="1200" spc="0" baseline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南雄景点省内游客数量统计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195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Sheet1!$A$2:$A$8</c:f>
              <c:strCache>
                <c:ptCount val="7"/>
                <c:pt idx="0">
                  <c:v>帽子峰森林公园</c:v>
                </c:pt>
                <c:pt idx="1">
                  <c:v>坪田千年银杏</c:v>
                </c:pt>
                <c:pt idx="2">
                  <c:v>梅岭钟鼓岩</c:v>
                </c:pt>
                <c:pt idx="3">
                  <c:v>邓坊泉水谷漂流</c:v>
                </c:pt>
                <c:pt idx="4">
                  <c:v>梅岭梅关古道</c:v>
                </c:pt>
                <c:pt idx="5">
                  <c:v>主田香草世界</c:v>
                </c:pt>
                <c:pt idx="6">
                  <c:v>珠玑古巷</c:v>
                </c:pt>
              </c:strCache>
            </c:strRef>
          </c:cat>
          <c:val>
            <c:numRef>
              <c:f>Sheet1!$B$2:$B$8</c:f>
              <c:numCache>
                <c:formatCode>0.0</c:formatCode>
                <c:ptCount val="7"/>
                <c:pt idx="0">
                  <c:v>0.57285</c:v>
                </c:pt>
                <c:pt idx="1">
                  <c:v>0.7505</c:v>
                </c:pt>
                <c:pt idx="2">
                  <c:v>0.9177</c:v>
                </c:pt>
                <c:pt idx="3">
                  <c:v>1.0203</c:v>
                </c:pt>
                <c:pt idx="4">
                  <c:v>2.31135</c:v>
                </c:pt>
                <c:pt idx="5">
                  <c:v>3.06945</c:v>
                </c:pt>
                <c:pt idx="6">
                  <c:v>8.5077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-1987589984"/>
        <c:axId val="-1987588896"/>
      </c:barChart>
      <c:catAx>
        <c:axId val="-198758998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pPr>
          </a:p>
        </c:txPr>
        <c:crossAx val="-1987588896"/>
        <c:crosses val="autoZero"/>
        <c:auto val="1"/>
        <c:lblAlgn val="ctr"/>
        <c:lblOffset val="100"/>
        <c:noMultiLvlLbl val="0"/>
      </c:catAx>
      <c:valAx>
        <c:axId val="-1987588896"/>
        <c:scaling>
          <c:orientation val="minMax"/>
        </c:scaling>
        <c:delete val="1"/>
        <c:axPos val="b"/>
        <c:numFmt formatCode="0.0" sourceLinked="1"/>
        <c:majorTickMark val="none"/>
        <c:minorTickMark val="none"/>
        <c:tickLblPos val="none"/>
        <c:txPr>
          <a:bodyPr rot="-60000000" spcFirstLastPara="0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</a:p>
        </c:txPr>
        <c:crossAx val="-198758998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tx1">
        <a:lumMod val="75000"/>
        <a:lumOff val="25000"/>
      </a:schemeClr>
    </a:solidFill>
    <a:ln w="28575">
      <a:solidFill>
        <a:schemeClr val="bg1"/>
      </a:solidFill>
    </a:ln>
    <a:effectLst/>
  </c:spPr>
  <c:txPr>
    <a:bodyPr/>
    <a:lstStyle/>
    <a:p>
      <a:pPr>
        <a:defRPr lang="zh-CN">
          <a:solidFill>
            <a:schemeClr val="bg1"/>
          </a:solidFill>
        </a:defRPr>
      </a:pPr>
    </a:p>
  </c:txPr>
  <c:externalData r:id="rId1">
    <c:autoUpdate val="0"/>
  </c:externalData>
  <c:userShapes r:id="rId2"/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zh-CN" sz="1860" b="1" i="0" u="none" strike="noStrike" kern="1200" cap="all" spc="50" baseline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省外游客停留天数分析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停留天数</c:v>
                </c:pt>
              </c:strCache>
            </c:strRef>
          </c:tx>
          <c:spPr/>
          <c:explosion val="0"/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Pt>
            <c:idx val="5"/>
            <c:bubble3D val="0"/>
            <c:spPr>
              <a:solidFill>
                <a:schemeClr val="accent6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/>
              <a:lstStyle/>
              <a:p>
                <a:pPr>
                  <a:defRPr lang="zh-CN" sz="1195" b="1" i="0" u="none" strike="noStrike" kern="1200" baseline="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defRPr>
                </a:pPr>
              </a:p>
            </c:txPr>
            <c:showLegendKey val="0"/>
            <c:showVal val="1"/>
            <c:showCatName val="1"/>
            <c:showSerName val="0"/>
            <c:showPercent val="0"/>
            <c:showBubbleSize val="0"/>
            <c:showLeaderLines val="1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1天</c:v>
                </c:pt>
                <c:pt idx="1">
                  <c:v>2天</c:v>
                </c:pt>
                <c:pt idx="2">
                  <c:v>3天</c:v>
                </c:pt>
                <c:pt idx="3">
                  <c:v>4-6天</c:v>
                </c:pt>
                <c:pt idx="4">
                  <c:v>7-15天</c:v>
                </c:pt>
                <c:pt idx="5">
                  <c:v>15天以上</c:v>
                </c:pt>
              </c:strCache>
            </c:strRef>
          </c:cat>
          <c:val>
            <c:numRef>
              <c:f>Sheet1!$B$2:$B$7</c:f>
              <c:numCache>
                <c:formatCode>0.0%</c:formatCode>
                <c:ptCount val="6"/>
                <c:pt idx="0">
                  <c:v>0.440862162651694</c:v>
                </c:pt>
                <c:pt idx="1">
                  <c:v>0.135844955623981</c:v>
                </c:pt>
                <c:pt idx="2">
                  <c:v>0.0873030248143452</c:v>
                </c:pt>
                <c:pt idx="3">
                  <c:v>0.143452273138924</c:v>
                </c:pt>
                <c:pt idx="4">
                  <c:v>0.110849483789169</c:v>
                </c:pt>
                <c:pt idx="5">
                  <c:v>0.0816880999818873</c:v>
                </c:pt>
              </c:numCache>
            </c:numRef>
          </c:val>
        </c:ser>
        <c:dLbls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195" b="0" i="0" u="none" strike="noStrike" kern="1200" baseline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cs typeface="+mn-cs"/>
            </a:defRPr>
          </a:pPr>
        </a:p>
      </c:txPr>
    </c:legend>
    <c:plotVisOnly val="1"/>
    <c:dispBlanksAs val="zero"/>
    <c:showDLblsOverMax val="0"/>
  </c:chart>
  <c:spPr>
    <a:solidFill>
      <a:schemeClr val="tx1">
        <a:lumMod val="75000"/>
        <a:lumOff val="25000"/>
      </a:schemeClr>
    </a:solidFill>
    <a:ln w="28575">
      <a:solidFill>
        <a:schemeClr val="bg1"/>
      </a:solidFill>
    </a:ln>
    <a:effectLst/>
  </c:spPr>
  <c:txPr>
    <a:bodyPr/>
    <a:lstStyle/>
    <a:p>
      <a:pPr>
        <a:defRPr lang="zh-CN">
          <a:solidFill>
            <a:schemeClr val="bg1"/>
          </a:solidFill>
        </a:defRPr>
      </a:pPr>
    </a:p>
  </c:tx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zh-CN" sz="1860" b="0" i="0" u="none" strike="noStrike" kern="1200" spc="0" baseline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南雄景点省外游客数量统计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195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Sheet1!$A$2:$A$8</c:f>
              <c:strCache>
                <c:ptCount val="7"/>
                <c:pt idx="0">
                  <c:v>坪田千年银杏</c:v>
                </c:pt>
                <c:pt idx="1">
                  <c:v>邓坊泉水谷漂流</c:v>
                </c:pt>
                <c:pt idx="2">
                  <c:v>帽子峰森林公园</c:v>
                </c:pt>
                <c:pt idx="3">
                  <c:v>主田香草世界</c:v>
                </c:pt>
                <c:pt idx="4">
                  <c:v>梅岭钟鼓岩</c:v>
                </c:pt>
                <c:pt idx="5">
                  <c:v>珠玑古巷</c:v>
                </c:pt>
                <c:pt idx="6">
                  <c:v>梅岭梅关古道</c:v>
                </c:pt>
              </c:strCache>
            </c:strRef>
          </c:cat>
          <c:val>
            <c:numRef>
              <c:f>Sheet1!$B$2:$B$8</c:f>
              <c:numCache>
                <c:formatCode>0.0</c:formatCode>
                <c:ptCount val="7"/>
                <c:pt idx="0">
                  <c:v>0.0836</c:v>
                </c:pt>
                <c:pt idx="1">
                  <c:v>0.10925</c:v>
                </c:pt>
                <c:pt idx="2">
                  <c:v>0.11685</c:v>
                </c:pt>
                <c:pt idx="3">
                  <c:v>0.48925</c:v>
                </c:pt>
                <c:pt idx="4">
                  <c:v>0.71345</c:v>
                </c:pt>
                <c:pt idx="5">
                  <c:v>2.0304</c:v>
                </c:pt>
                <c:pt idx="6">
                  <c:v>2.2021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-1943963488"/>
        <c:axId val="-1943973824"/>
      </c:barChart>
      <c:catAx>
        <c:axId val="-194396348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pPr>
          </a:p>
        </c:txPr>
        <c:crossAx val="-1943973824"/>
        <c:crosses val="autoZero"/>
        <c:auto val="1"/>
        <c:lblAlgn val="ctr"/>
        <c:lblOffset val="100"/>
        <c:noMultiLvlLbl val="0"/>
      </c:catAx>
      <c:valAx>
        <c:axId val="-1943973824"/>
        <c:scaling>
          <c:orientation val="minMax"/>
        </c:scaling>
        <c:delete val="1"/>
        <c:axPos val="b"/>
        <c:numFmt formatCode="0.0" sourceLinked="1"/>
        <c:majorTickMark val="none"/>
        <c:minorTickMark val="none"/>
        <c:tickLblPos val="none"/>
        <c:txPr>
          <a:bodyPr rot="-60000000" spcFirstLastPara="0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</a:p>
        </c:txPr>
        <c:crossAx val="-194396348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tx1">
        <a:lumMod val="75000"/>
        <a:lumOff val="25000"/>
      </a:schemeClr>
    </a:solidFill>
    <a:ln w="28575">
      <a:solidFill>
        <a:schemeClr val="bg1"/>
      </a:solidFill>
    </a:ln>
    <a:effectLst/>
  </c:spPr>
  <c:txPr>
    <a:bodyPr/>
    <a:lstStyle/>
    <a:p>
      <a:pPr>
        <a:defRPr lang="zh-CN">
          <a:solidFill>
            <a:schemeClr val="bg1"/>
          </a:solidFill>
        </a:defRPr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5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30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lt1"/>
    </cs:fontRef>
    <cs:defRPr sz="1195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5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30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lt1"/>
    </cs:fontRef>
    <cs:defRPr sz="1195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lt1"/>
    </cs:fontRef>
    <cs:defRPr sz="1195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0.73315</cdr:x>
      <cdr:y>0.08531</cdr:y>
    </cdr:from>
    <cdr:to>
      <cdr:x>0.92559</cdr:x>
      <cdr:y>0.14987</cdr:y>
    </cdr:to>
    <cdr:sp>
      <cdr:nvSpPr>
        <cdr:cNvPr id="2" name="矩形 1"/>
        <cdr:cNvSpPr/>
      </cdr:nvSpPr>
      <cdr:spPr xmlns:a="http://schemas.openxmlformats.org/drawingml/2006/main">
        <a:xfrm xmlns:a="http://schemas.openxmlformats.org/drawingml/2006/main">
          <a:off x="4453114" y="335518"/>
          <a:ext cx="1168866" cy="253916"/>
        </a:xfrm>
        <a:prstGeom xmlns:a="http://schemas.openxmlformats.org/drawingml/2006/main" prst="rect">
          <a:avLst/>
        </a:prstGeom>
        <a:noFill/>
      </cdr:spPr>
      <cdr:txBody xmlns:a="http://schemas.openxmlformats.org/drawingml/2006/main">
        <a:bodyPr vert="horz" wrap="square" lIns="45720" tIns="45720" rIns="45720" bIns="45720" rtlCol="0" anchor="t" anchorCtr="0">
          <a:spAutoFit/>
        </a:bodyPr>
        <a:lstStyle>
          <a:defPPr>
            <a:defRPr lang="zh-CN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>
          <a:r>
            <a:rPr lang="zh-CN" altLang="en-US" sz="105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rPr>
            <a:t>单 位：万人次</a:t>
          </a:r>
          <a:endParaRPr lang="zh-CN" altLang="en-US" sz="1050" dirty="0">
            <a:solidFill>
              <a:schemeClr val="bg1"/>
            </a:solidFill>
            <a:latin typeface="黑体" panose="02010609060101010101" pitchFamily="49" charset="-122"/>
            <a:ea typeface="黑体" panose="02010609060101010101" pitchFamily="49" charset="-122"/>
          </a:endParaRPr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1377DF-DCA6-445B-80EE-28262091855D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D2BAB7-005C-4FCF-9234-0FDBD88B591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8F6036-E835-44CB-A25A-34C755DFD5D4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8F6036-E835-44CB-A25A-34C755DFD5D4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8F6036-E835-44CB-A25A-34C755DFD5D4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0E0E2-7263-44C4-AAA9-733DBA7BD20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BD30CC-6429-4DA8-AE6A-6CDDB285C23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A2578-CEE7-4A4D-896D-41005AAF2A3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BD30CC-6429-4DA8-AE6A-6CDDB285C23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A2578-CEE7-4A4D-896D-41005AAF2A3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BD30CC-6429-4DA8-AE6A-6CDDB285C23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A2578-CEE7-4A4D-896D-41005AAF2A3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BD30CC-6429-4DA8-AE6A-6CDDB285C23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A2578-CEE7-4A4D-896D-41005AAF2A3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BD30CC-6429-4DA8-AE6A-6CDDB285C23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A2578-CEE7-4A4D-896D-41005AAF2A3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BD30CC-6429-4DA8-AE6A-6CDDB285C23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A2578-CEE7-4A4D-896D-41005AAF2A3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BD30CC-6429-4DA8-AE6A-6CDDB285C23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A2578-CEE7-4A4D-896D-41005AAF2A3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BD30CC-6429-4DA8-AE6A-6CDDB285C23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A2578-CEE7-4A4D-896D-41005AAF2A3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BD30CC-6429-4DA8-AE6A-6CDDB285C237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A2578-CEE7-4A4D-896D-41005AAF2A3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575496" y="665019"/>
            <a:ext cx="11041008" cy="5780543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0" y="-101600"/>
            <a:ext cx="3899552" cy="4493491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 flipH="1" flipV="1">
            <a:off x="8292448" y="2475344"/>
            <a:ext cx="3899552" cy="449349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575496" y="665019"/>
            <a:ext cx="11041008" cy="5780543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-92966" y="0"/>
            <a:ext cx="2368473" cy="2400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 flipH="1">
            <a:off x="9984700" y="0"/>
            <a:ext cx="2368473" cy="2400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575496" y="665019"/>
            <a:ext cx="11041008" cy="5780543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-92966" y="0"/>
            <a:ext cx="2368473" cy="2400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 flipH="1">
            <a:off x="9984700" y="0"/>
            <a:ext cx="2368473" cy="2400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screen"/>
          <a:stretch>
            <a:fillRect/>
          </a:stretch>
        </p:blipFill>
        <p:spPr>
          <a:xfrm>
            <a:off x="3389748" y="5562067"/>
            <a:ext cx="4876800" cy="129593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BD30CC-6429-4DA8-AE6A-6CDDB285C237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A2578-CEE7-4A4D-896D-41005AAF2A3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BD30CC-6429-4DA8-AE6A-6CDDB285C23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CA2578-CEE7-4A4D-896D-41005AAF2A3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6.xml"/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chart" Target="../charts/char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chart" Target="../charts/char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chart" Target="../charts/chart7.xml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8.xml"/><Relationship Id="rId4" Type="http://schemas.openxmlformats.org/officeDocument/2006/relationships/image" Target="../media/image8.png"/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" Type="http://schemas.openxmlformats.org/officeDocument/2006/relationships/tags" Target="../tags/tag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chart" Target="../charts/char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chart" Target="../charts/char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0.xml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8.xml"/><Relationship Id="rId4" Type="http://schemas.openxmlformats.org/officeDocument/2006/relationships/image" Target="../media/image8.png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chart" Target="../charts/char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chart" Target="../charts/char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chart" Target="../charts/char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chart" Target="../charts/chart4.xml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8.xml"/><Relationship Id="rId4" Type="http://schemas.openxmlformats.org/officeDocument/2006/relationships/image" Target="../media/image8.png"/><Relationship Id="rId3" Type="http://schemas.openxmlformats.org/officeDocument/2006/relationships/tags" Target="../tags/tag6.xml"/><Relationship Id="rId2" Type="http://schemas.openxmlformats.org/officeDocument/2006/relationships/tags" Target="../tags/tag5.xml"/><Relationship Id="rId1" Type="http://schemas.openxmlformats.org/officeDocument/2006/relationships/tags" Target="../tags/tag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596347" y="4790661"/>
            <a:ext cx="9693965" cy="1695026"/>
            <a:chOff x="-31" y="1398734"/>
            <a:chExt cx="12184216" cy="2376000"/>
          </a:xfrm>
        </p:grpSpPr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-31" y="1398734"/>
              <a:ext cx="2508554" cy="2376000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33878" y="1398734"/>
              <a:ext cx="3257496" cy="2376000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08522" y="1398734"/>
              <a:ext cx="3325355" cy="2376000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060114" y="1398734"/>
              <a:ext cx="3124071" cy="2376000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</p:pic>
      </p:grpSp>
      <p:sp>
        <p:nvSpPr>
          <p:cNvPr id="16" name="文本框 15"/>
          <p:cNvSpPr txBox="1"/>
          <p:nvPr/>
        </p:nvSpPr>
        <p:spPr>
          <a:xfrm>
            <a:off x="2540816" y="1797282"/>
            <a:ext cx="70885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kern="0" dirty="0">
                <a:solidFill>
                  <a:srgbClr val="0066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南雄旅游游客大数据分析月报</a:t>
            </a:r>
            <a:endParaRPr lang="zh-CN" altLang="en-US" sz="4000" b="1" kern="0" dirty="0">
              <a:solidFill>
                <a:srgbClr val="00666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8" name="副标题 2"/>
          <p:cNvSpPr txBox="1"/>
          <p:nvPr/>
        </p:nvSpPr>
        <p:spPr>
          <a:xfrm>
            <a:off x="2307708" y="2877126"/>
            <a:ext cx="7124475" cy="1073676"/>
          </a:xfrm>
          <a:prstGeom prst="rect">
            <a:avLst/>
          </a:prstGeom>
        </p:spPr>
        <p:txBody>
          <a:bodyPr/>
          <a:lstStyle>
            <a:lvl1pPr marL="171450" indent="-171450" algn="l" rtl="0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1pPr>
            <a:lvl2pPr marL="514350" indent="-171450" algn="l" rtl="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sym typeface="Arial" panose="020B0604020202020204" pitchFamily="34" charset="0"/>
              </a:defRPr>
            </a:lvl2pPr>
            <a:lvl3pPr marL="857250" indent="-171450" algn="l" rtl="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+mn-lt"/>
                <a:ea typeface="+mn-ea"/>
                <a:sym typeface="Arial" panose="020B0604020202020204" pitchFamily="34" charset="0"/>
              </a:defRPr>
            </a:lvl3pPr>
            <a:lvl4pPr marL="1200150" indent="-171450" algn="l" rtl="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  <a:sym typeface="Arial" panose="020B0604020202020204" pitchFamily="34" charset="0"/>
              </a:defRPr>
            </a:lvl4pPr>
            <a:lvl5pPr marL="1543050" indent="-171450" algn="l" rtl="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  <a:sym typeface="Arial" panose="020B0604020202020204" pitchFamily="34" charset="0"/>
              </a:defRPr>
            </a:lvl5pPr>
            <a:lvl6pPr marL="1885950" indent="-171450" algn="l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  <a:sym typeface="Arial" panose="020B0604020202020204" pitchFamily="34" charset="0"/>
              </a:defRPr>
            </a:lvl6pPr>
            <a:lvl7pPr marL="2228850" indent="-171450" algn="l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  <a:sym typeface="Arial" panose="020B0604020202020204" pitchFamily="34" charset="0"/>
              </a:defRPr>
            </a:lvl7pPr>
            <a:lvl8pPr marL="2571750" indent="-171450" algn="l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  <a:sym typeface="Arial" panose="020B0604020202020204" pitchFamily="34" charset="0"/>
              </a:defRPr>
            </a:lvl8pPr>
            <a:lvl9pPr marL="2914650" indent="-171450" algn="l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  <a:sym typeface="Arial" panose="020B0604020202020204" pitchFamily="34" charset="0"/>
              </a:defRPr>
            </a:lvl9pPr>
          </a:lstStyle>
          <a:p>
            <a:pPr marL="0" indent="0" algn="ctr">
              <a:buNone/>
            </a:pPr>
            <a:r>
              <a:rPr lang="zh-CN" altLang="en-US" sz="2000" b="1" kern="0" dirty="0">
                <a:solidFill>
                  <a:srgbClr val="0066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南雄旅游局、广东联通联合出品</a:t>
            </a:r>
            <a:endParaRPr lang="en-US" altLang="zh-CN" sz="2000" b="1" kern="0" dirty="0">
              <a:solidFill>
                <a:srgbClr val="00666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indent="0" algn="ctr">
              <a:buNone/>
            </a:pPr>
            <a:r>
              <a:rPr lang="en-US" altLang="zh-CN" sz="2000" b="1" kern="0" dirty="0">
                <a:solidFill>
                  <a:srgbClr val="0066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2018</a:t>
            </a:r>
            <a:r>
              <a:rPr lang="zh-CN" altLang="en-US" sz="2000" b="1" kern="0" dirty="0" smtClean="0">
                <a:solidFill>
                  <a:srgbClr val="0066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年</a:t>
            </a:r>
            <a:r>
              <a:rPr lang="en-US" altLang="zh-CN" sz="2000" b="1" kern="0" dirty="0">
                <a:solidFill>
                  <a:srgbClr val="0066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5</a:t>
            </a:r>
            <a:r>
              <a:rPr lang="zh-CN" altLang="en-US" sz="2000" b="1" kern="0" dirty="0" smtClean="0">
                <a:solidFill>
                  <a:srgbClr val="0066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月</a:t>
            </a:r>
            <a:endParaRPr lang="en-US" altLang="zh-CN" sz="2000" b="1" kern="0" dirty="0">
              <a:solidFill>
                <a:srgbClr val="00666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842962" y="1807746"/>
            <a:ext cx="106002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    来南雄的省内游客使用交通工具中汽车占</a:t>
            </a:r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71.5%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、火车占</a:t>
            </a:r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18.4%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、其它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占</a:t>
            </a:r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10.1%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；汽车仍是来南雄的主要交通工具，做好各大汽车站的乘车路线安排、乘车指引与服务仍然十分重要。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643528" y="682944"/>
            <a:ext cx="42717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0066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省内游客交通工具分析</a:t>
            </a:r>
            <a:endParaRPr lang="zh-CN" altLang="en-US" sz="3200" b="1" dirty="0">
              <a:solidFill>
                <a:srgbClr val="006666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346485" y="3289066"/>
            <a:ext cx="19182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汽车</a:t>
            </a:r>
            <a:r>
              <a:rPr lang="en-US" altLang="zh-CN" sz="20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71.5%</a:t>
            </a:r>
            <a:endParaRPr lang="zh-CN" altLang="en-US" sz="20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346485" y="4415115"/>
            <a:ext cx="19182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火车</a:t>
            </a:r>
            <a:r>
              <a:rPr lang="en-US" altLang="zh-CN" sz="20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18.4%</a:t>
            </a:r>
            <a:endParaRPr lang="zh-CN" altLang="en-US" sz="20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346485" y="5413130"/>
            <a:ext cx="19182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其它</a:t>
            </a:r>
            <a:r>
              <a:rPr lang="en-US" altLang="zh-CN" sz="20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10.1%</a:t>
            </a:r>
            <a:endParaRPr lang="zh-CN" altLang="en-US" sz="20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052677" y="4320428"/>
            <a:ext cx="69499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韶关</a:t>
            </a:r>
            <a:r>
              <a:rPr lang="en-US" altLang="zh-CN" dirty="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55.4%</a:t>
            </a:r>
            <a:r>
              <a:rPr lang="zh-CN" altLang="en-US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，广州</a:t>
            </a:r>
            <a:r>
              <a:rPr lang="en-US" altLang="zh-CN" dirty="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23.9</a:t>
            </a:r>
            <a:r>
              <a:rPr lang="en-US" altLang="zh-CN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%</a:t>
            </a:r>
            <a:r>
              <a:rPr lang="zh-CN" altLang="en-US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，深圳</a:t>
            </a:r>
            <a:r>
              <a:rPr lang="en-US" altLang="zh-CN" dirty="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7.0%</a:t>
            </a:r>
            <a:r>
              <a:rPr lang="zh-CN" altLang="en-US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</a:t>
            </a:r>
            <a:r>
              <a:rPr lang="zh-CN" altLang="en-US" dirty="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佛山</a:t>
            </a:r>
            <a:r>
              <a:rPr lang="en-US" altLang="zh-CN" dirty="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5.4%</a:t>
            </a:r>
            <a:r>
              <a:rPr lang="zh-CN" altLang="en-US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，东莞</a:t>
            </a:r>
            <a:r>
              <a:rPr lang="en-US" altLang="zh-CN" dirty="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2.4%</a:t>
            </a:r>
            <a:r>
              <a:rPr lang="zh-CN" altLang="en-US" dirty="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，其余各地市共占</a:t>
            </a:r>
            <a:r>
              <a:rPr lang="en-US" altLang="zh-CN" dirty="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5.9%</a:t>
            </a:r>
            <a:endParaRPr lang="zh-CN" altLang="en-US" dirty="0">
              <a:solidFill>
                <a:srgbClr val="0070C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4052677" y="3230405"/>
            <a:ext cx="69499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韶关</a:t>
            </a:r>
            <a:r>
              <a:rPr lang="en-US" altLang="zh-CN" dirty="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58.8%</a:t>
            </a:r>
            <a:r>
              <a:rPr lang="zh-CN" altLang="en-US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</a:t>
            </a:r>
            <a:r>
              <a:rPr lang="zh-CN" altLang="en-US" dirty="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广州</a:t>
            </a:r>
            <a:r>
              <a:rPr lang="en-US" altLang="zh-CN" dirty="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18.6</a:t>
            </a:r>
            <a:r>
              <a:rPr lang="en-US" altLang="zh-CN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%</a:t>
            </a:r>
            <a:r>
              <a:rPr lang="zh-CN" altLang="en-US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</a:t>
            </a:r>
            <a:r>
              <a:rPr lang="zh-CN" altLang="en-US" dirty="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深圳</a:t>
            </a:r>
            <a:r>
              <a:rPr lang="en-US" altLang="zh-CN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6</a:t>
            </a:r>
            <a:r>
              <a:rPr lang="en-US" altLang="zh-CN" dirty="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.8</a:t>
            </a:r>
            <a:r>
              <a:rPr lang="en-US" altLang="zh-CN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%</a:t>
            </a:r>
            <a:r>
              <a:rPr lang="zh-CN" altLang="en-US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</a:t>
            </a:r>
            <a:r>
              <a:rPr lang="zh-CN" altLang="en-US" dirty="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佛山</a:t>
            </a:r>
            <a:r>
              <a:rPr lang="en-US" altLang="zh-CN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6</a:t>
            </a:r>
            <a:r>
              <a:rPr lang="en-US" altLang="zh-CN" dirty="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.4</a:t>
            </a:r>
            <a:r>
              <a:rPr lang="en-US" altLang="zh-CN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%</a:t>
            </a:r>
            <a:r>
              <a:rPr lang="zh-CN" altLang="en-US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</a:t>
            </a:r>
            <a:r>
              <a:rPr lang="zh-CN" altLang="en-US" dirty="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东莞</a:t>
            </a:r>
            <a:r>
              <a:rPr lang="en-US" altLang="zh-CN" dirty="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3.1%</a:t>
            </a:r>
            <a:r>
              <a:rPr lang="zh-CN" altLang="en-US" dirty="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，其余各地市共</a:t>
            </a:r>
            <a:r>
              <a:rPr lang="zh-CN" altLang="en-US" dirty="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占</a:t>
            </a:r>
            <a:r>
              <a:rPr lang="en-US" altLang="zh-CN" dirty="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7.1%</a:t>
            </a:r>
            <a:endParaRPr lang="zh-CN" altLang="en-US" dirty="0">
              <a:solidFill>
                <a:srgbClr val="0070C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4052677" y="5373215"/>
            <a:ext cx="69499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韶关</a:t>
            </a:r>
            <a:r>
              <a:rPr lang="en-US" altLang="zh-CN" dirty="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69.2%</a:t>
            </a:r>
            <a:r>
              <a:rPr lang="zh-CN" altLang="en-US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，广州</a:t>
            </a:r>
            <a:r>
              <a:rPr lang="en-US" altLang="zh-CN" dirty="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13.9%</a:t>
            </a:r>
            <a:r>
              <a:rPr lang="zh-CN" altLang="en-US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</a:t>
            </a:r>
            <a:r>
              <a:rPr lang="zh-CN" altLang="en-US" dirty="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深圳</a:t>
            </a:r>
            <a:r>
              <a:rPr lang="en-US" altLang="zh-CN" dirty="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6.7%</a:t>
            </a:r>
            <a:r>
              <a:rPr lang="zh-CN" altLang="en-US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</a:t>
            </a:r>
            <a:r>
              <a:rPr lang="zh-CN" altLang="en-US" dirty="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佛山</a:t>
            </a:r>
            <a:r>
              <a:rPr lang="en-US" altLang="zh-CN" dirty="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4.4%</a:t>
            </a:r>
            <a:r>
              <a:rPr lang="zh-CN" altLang="en-US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，东莞</a:t>
            </a:r>
            <a:r>
              <a:rPr lang="en-US" altLang="zh-CN" dirty="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2.6%</a:t>
            </a:r>
            <a:r>
              <a:rPr lang="zh-CN" altLang="en-US" dirty="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，其余各地市共占</a:t>
            </a:r>
            <a:r>
              <a:rPr lang="en-US" altLang="zh-CN" dirty="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3.2%</a:t>
            </a:r>
            <a:endParaRPr lang="zh-CN" altLang="en-US" dirty="0">
              <a:solidFill>
                <a:srgbClr val="0070C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7" name="Freeform 17"/>
          <p:cNvSpPr>
            <a:spLocks noEditPoints="1"/>
          </p:cNvSpPr>
          <p:nvPr/>
        </p:nvSpPr>
        <p:spPr bwMode="auto">
          <a:xfrm>
            <a:off x="1214950" y="5094608"/>
            <a:ext cx="763035" cy="784727"/>
          </a:xfrm>
          <a:custGeom>
            <a:avLst/>
            <a:gdLst>
              <a:gd name="T0" fmla="*/ 160 w 185"/>
              <a:gd name="T1" fmla="*/ 64 h 190"/>
              <a:gd name="T2" fmla="*/ 160 w 185"/>
              <a:gd name="T3" fmla="*/ 24 h 190"/>
              <a:gd name="T4" fmla="*/ 38 w 185"/>
              <a:gd name="T5" fmla="*/ 24 h 190"/>
              <a:gd name="T6" fmla="*/ 7 w 185"/>
              <a:gd name="T7" fmla="*/ 44 h 190"/>
              <a:gd name="T8" fmla="*/ 39 w 185"/>
              <a:gd name="T9" fmla="*/ 64 h 190"/>
              <a:gd name="T10" fmla="*/ 160 w 185"/>
              <a:gd name="T11" fmla="*/ 64 h 190"/>
              <a:gd name="T12" fmla="*/ 100 w 185"/>
              <a:gd name="T13" fmla="*/ 0 h 190"/>
              <a:gd name="T14" fmla="*/ 88 w 185"/>
              <a:gd name="T15" fmla="*/ 0 h 190"/>
              <a:gd name="T16" fmla="*/ 88 w 185"/>
              <a:gd name="T17" fmla="*/ 20 h 190"/>
              <a:gd name="T18" fmla="*/ 100 w 185"/>
              <a:gd name="T19" fmla="*/ 20 h 190"/>
              <a:gd name="T20" fmla="*/ 100 w 185"/>
              <a:gd name="T21" fmla="*/ 0 h 190"/>
              <a:gd name="T22" fmla="*/ 100 w 185"/>
              <a:gd name="T23" fmla="*/ 168 h 190"/>
              <a:gd name="T24" fmla="*/ 100 w 185"/>
              <a:gd name="T25" fmla="*/ 116 h 190"/>
              <a:gd name="T26" fmla="*/ 88 w 185"/>
              <a:gd name="T27" fmla="*/ 116 h 190"/>
              <a:gd name="T28" fmla="*/ 88 w 185"/>
              <a:gd name="T29" fmla="*/ 168 h 190"/>
              <a:gd name="T30" fmla="*/ 100 w 185"/>
              <a:gd name="T31" fmla="*/ 168 h 190"/>
              <a:gd name="T32" fmla="*/ 121 w 185"/>
              <a:gd name="T33" fmla="*/ 132 h 190"/>
              <a:gd name="T34" fmla="*/ 120 w 185"/>
              <a:gd name="T35" fmla="*/ 143 h 190"/>
              <a:gd name="T36" fmla="*/ 160 w 185"/>
              <a:gd name="T37" fmla="*/ 160 h 190"/>
              <a:gd name="T38" fmla="*/ 92 w 185"/>
              <a:gd name="T39" fmla="*/ 180 h 190"/>
              <a:gd name="T40" fmla="*/ 24 w 185"/>
              <a:gd name="T41" fmla="*/ 160 h 190"/>
              <a:gd name="T42" fmla="*/ 64 w 185"/>
              <a:gd name="T43" fmla="*/ 143 h 190"/>
              <a:gd name="T44" fmla="*/ 63 w 185"/>
              <a:gd name="T45" fmla="*/ 132 h 190"/>
              <a:gd name="T46" fmla="*/ 0 w 185"/>
              <a:gd name="T47" fmla="*/ 160 h 190"/>
              <a:gd name="T48" fmla="*/ 92 w 185"/>
              <a:gd name="T49" fmla="*/ 190 h 190"/>
              <a:gd name="T50" fmla="*/ 185 w 185"/>
              <a:gd name="T51" fmla="*/ 160 h 190"/>
              <a:gd name="T52" fmla="*/ 121 w 185"/>
              <a:gd name="T53" fmla="*/ 132 h 190"/>
              <a:gd name="T54" fmla="*/ 160 w 185"/>
              <a:gd name="T55" fmla="*/ 92 h 190"/>
              <a:gd name="T56" fmla="*/ 128 w 185"/>
              <a:gd name="T57" fmla="*/ 72 h 190"/>
              <a:gd name="T58" fmla="*/ 48 w 185"/>
              <a:gd name="T59" fmla="*/ 72 h 190"/>
              <a:gd name="T60" fmla="*/ 48 w 185"/>
              <a:gd name="T61" fmla="*/ 112 h 190"/>
              <a:gd name="T62" fmla="*/ 128 w 185"/>
              <a:gd name="T63" fmla="*/ 112 h 190"/>
              <a:gd name="T64" fmla="*/ 160 w 185"/>
              <a:gd name="T65" fmla="*/ 92 h 1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85" h="190">
                <a:moveTo>
                  <a:pt x="160" y="64"/>
                </a:moveTo>
                <a:cubicBezTo>
                  <a:pt x="160" y="24"/>
                  <a:pt x="160" y="24"/>
                  <a:pt x="160" y="24"/>
                </a:cubicBezTo>
                <a:cubicBezTo>
                  <a:pt x="38" y="24"/>
                  <a:pt x="38" y="24"/>
                  <a:pt x="38" y="24"/>
                </a:cubicBezTo>
                <a:cubicBezTo>
                  <a:pt x="7" y="44"/>
                  <a:pt x="7" y="44"/>
                  <a:pt x="7" y="44"/>
                </a:cubicBezTo>
                <a:cubicBezTo>
                  <a:pt x="39" y="64"/>
                  <a:pt x="39" y="64"/>
                  <a:pt x="39" y="64"/>
                </a:cubicBezTo>
                <a:lnTo>
                  <a:pt x="160" y="64"/>
                </a:lnTo>
                <a:close/>
                <a:moveTo>
                  <a:pt x="100" y="0"/>
                </a:moveTo>
                <a:cubicBezTo>
                  <a:pt x="88" y="0"/>
                  <a:pt x="88" y="0"/>
                  <a:pt x="88" y="0"/>
                </a:cubicBezTo>
                <a:cubicBezTo>
                  <a:pt x="88" y="20"/>
                  <a:pt x="88" y="20"/>
                  <a:pt x="88" y="20"/>
                </a:cubicBezTo>
                <a:cubicBezTo>
                  <a:pt x="100" y="20"/>
                  <a:pt x="100" y="20"/>
                  <a:pt x="100" y="20"/>
                </a:cubicBezTo>
                <a:lnTo>
                  <a:pt x="100" y="0"/>
                </a:lnTo>
                <a:close/>
                <a:moveTo>
                  <a:pt x="100" y="168"/>
                </a:moveTo>
                <a:cubicBezTo>
                  <a:pt x="100" y="116"/>
                  <a:pt x="100" y="116"/>
                  <a:pt x="100" y="116"/>
                </a:cubicBezTo>
                <a:cubicBezTo>
                  <a:pt x="88" y="116"/>
                  <a:pt x="88" y="116"/>
                  <a:pt x="88" y="116"/>
                </a:cubicBezTo>
                <a:cubicBezTo>
                  <a:pt x="88" y="168"/>
                  <a:pt x="88" y="168"/>
                  <a:pt x="88" y="168"/>
                </a:cubicBezTo>
                <a:lnTo>
                  <a:pt x="100" y="168"/>
                </a:lnTo>
                <a:close/>
                <a:moveTo>
                  <a:pt x="121" y="132"/>
                </a:moveTo>
                <a:cubicBezTo>
                  <a:pt x="120" y="143"/>
                  <a:pt x="120" y="143"/>
                  <a:pt x="120" y="143"/>
                </a:cubicBezTo>
                <a:cubicBezTo>
                  <a:pt x="142" y="146"/>
                  <a:pt x="160" y="153"/>
                  <a:pt x="160" y="160"/>
                </a:cubicBezTo>
                <a:cubicBezTo>
                  <a:pt x="160" y="171"/>
                  <a:pt x="126" y="180"/>
                  <a:pt x="92" y="180"/>
                </a:cubicBezTo>
                <a:cubicBezTo>
                  <a:pt x="59" y="180"/>
                  <a:pt x="24" y="171"/>
                  <a:pt x="24" y="160"/>
                </a:cubicBezTo>
                <a:cubicBezTo>
                  <a:pt x="24" y="153"/>
                  <a:pt x="42" y="146"/>
                  <a:pt x="64" y="143"/>
                </a:cubicBezTo>
                <a:cubicBezTo>
                  <a:pt x="63" y="132"/>
                  <a:pt x="63" y="132"/>
                  <a:pt x="63" y="132"/>
                </a:cubicBezTo>
                <a:cubicBezTo>
                  <a:pt x="26" y="136"/>
                  <a:pt x="0" y="147"/>
                  <a:pt x="0" y="160"/>
                </a:cubicBezTo>
                <a:cubicBezTo>
                  <a:pt x="0" y="177"/>
                  <a:pt x="41" y="190"/>
                  <a:pt x="92" y="190"/>
                </a:cubicBezTo>
                <a:cubicBezTo>
                  <a:pt x="143" y="190"/>
                  <a:pt x="185" y="177"/>
                  <a:pt x="185" y="160"/>
                </a:cubicBezTo>
                <a:cubicBezTo>
                  <a:pt x="185" y="147"/>
                  <a:pt x="158" y="136"/>
                  <a:pt x="121" y="132"/>
                </a:cubicBezTo>
                <a:close/>
                <a:moveTo>
                  <a:pt x="160" y="92"/>
                </a:moveTo>
                <a:cubicBezTo>
                  <a:pt x="128" y="72"/>
                  <a:pt x="128" y="72"/>
                  <a:pt x="128" y="72"/>
                </a:cubicBezTo>
                <a:cubicBezTo>
                  <a:pt x="48" y="72"/>
                  <a:pt x="48" y="72"/>
                  <a:pt x="48" y="72"/>
                </a:cubicBezTo>
                <a:cubicBezTo>
                  <a:pt x="48" y="112"/>
                  <a:pt x="48" y="112"/>
                  <a:pt x="48" y="112"/>
                </a:cubicBezTo>
                <a:cubicBezTo>
                  <a:pt x="128" y="112"/>
                  <a:pt x="128" y="112"/>
                  <a:pt x="128" y="112"/>
                </a:cubicBezTo>
                <a:lnTo>
                  <a:pt x="160" y="92"/>
                </a:lnTo>
                <a:close/>
              </a:path>
            </a:pathLst>
          </a:custGeom>
          <a:solidFill>
            <a:srgbClr val="6C7A8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0" name="Freeform 30"/>
          <p:cNvSpPr>
            <a:spLocks noEditPoints="1"/>
          </p:cNvSpPr>
          <p:nvPr/>
        </p:nvSpPr>
        <p:spPr bwMode="auto">
          <a:xfrm>
            <a:off x="1186240" y="4140799"/>
            <a:ext cx="820454" cy="821730"/>
          </a:xfrm>
          <a:custGeom>
            <a:avLst/>
            <a:gdLst>
              <a:gd name="T0" fmla="*/ 86 w 199"/>
              <a:gd name="T1" fmla="*/ 44 h 199"/>
              <a:gd name="T2" fmla="*/ 112 w 199"/>
              <a:gd name="T3" fmla="*/ 44 h 199"/>
              <a:gd name="T4" fmla="*/ 116 w 199"/>
              <a:gd name="T5" fmla="*/ 41 h 199"/>
              <a:gd name="T6" fmla="*/ 116 w 199"/>
              <a:gd name="T7" fmla="*/ 39 h 199"/>
              <a:gd name="T8" fmla="*/ 112 w 199"/>
              <a:gd name="T9" fmla="*/ 36 h 199"/>
              <a:gd name="T10" fmla="*/ 86 w 199"/>
              <a:gd name="T11" fmla="*/ 36 h 199"/>
              <a:gd name="T12" fmla="*/ 82 w 199"/>
              <a:gd name="T13" fmla="*/ 36 h 199"/>
              <a:gd name="T14" fmla="*/ 82 w 199"/>
              <a:gd name="T15" fmla="*/ 41 h 199"/>
              <a:gd name="T16" fmla="*/ 86 w 199"/>
              <a:gd name="T17" fmla="*/ 44 h 199"/>
              <a:gd name="T18" fmla="*/ 71 w 199"/>
              <a:gd name="T19" fmla="*/ 122 h 199"/>
              <a:gd name="T20" fmla="*/ 61 w 199"/>
              <a:gd name="T21" fmla="*/ 132 h 199"/>
              <a:gd name="T22" fmla="*/ 71 w 199"/>
              <a:gd name="T23" fmla="*/ 142 h 199"/>
              <a:gd name="T24" fmla="*/ 81 w 199"/>
              <a:gd name="T25" fmla="*/ 132 h 199"/>
              <a:gd name="T26" fmla="*/ 71 w 199"/>
              <a:gd name="T27" fmla="*/ 122 h 199"/>
              <a:gd name="T28" fmla="*/ 99 w 199"/>
              <a:gd name="T29" fmla="*/ 0 h 199"/>
              <a:gd name="T30" fmla="*/ 0 w 199"/>
              <a:gd name="T31" fmla="*/ 100 h 199"/>
              <a:gd name="T32" fmla="*/ 99 w 199"/>
              <a:gd name="T33" fmla="*/ 199 h 199"/>
              <a:gd name="T34" fmla="*/ 199 w 199"/>
              <a:gd name="T35" fmla="*/ 100 h 199"/>
              <a:gd name="T36" fmla="*/ 99 w 199"/>
              <a:gd name="T37" fmla="*/ 0 h 199"/>
              <a:gd name="T38" fmla="*/ 108 w 199"/>
              <a:gd name="T39" fmla="*/ 12 h 199"/>
              <a:gd name="T40" fmla="*/ 115 w 199"/>
              <a:gd name="T41" fmla="*/ 19 h 199"/>
              <a:gd name="T42" fmla="*/ 108 w 199"/>
              <a:gd name="T43" fmla="*/ 26 h 199"/>
              <a:gd name="T44" fmla="*/ 101 w 199"/>
              <a:gd name="T45" fmla="*/ 19 h 199"/>
              <a:gd name="T46" fmla="*/ 108 w 199"/>
              <a:gd name="T47" fmla="*/ 12 h 199"/>
              <a:gd name="T48" fmla="*/ 90 w 199"/>
              <a:gd name="T49" fmla="*/ 12 h 199"/>
              <a:gd name="T50" fmla="*/ 97 w 199"/>
              <a:gd name="T51" fmla="*/ 19 h 199"/>
              <a:gd name="T52" fmla="*/ 90 w 199"/>
              <a:gd name="T53" fmla="*/ 26 h 199"/>
              <a:gd name="T54" fmla="*/ 83 w 199"/>
              <a:gd name="T55" fmla="*/ 19 h 199"/>
              <a:gd name="T56" fmla="*/ 90 w 199"/>
              <a:gd name="T57" fmla="*/ 12 h 199"/>
              <a:gd name="T58" fmla="*/ 151 w 199"/>
              <a:gd name="T59" fmla="*/ 132 h 199"/>
              <a:gd name="T60" fmla="*/ 132 w 199"/>
              <a:gd name="T61" fmla="*/ 154 h 199"/>
              <a:gd name="T62" fmla="*/ 149 w 199"/>
              <a:gd name="T63" fmla="*/ 176 h 199"/>
              <a:gd name="T64" fmla="*/ 134 w 199"/>
              <a:gd name="T65" fmla="*/ 176 h 199"/>
              <a:gd name="T66" fmla="*/ 125 w 199"/>
              <a:gd name="T67" fmla="*/ 164 h 199"/>
              <a:gd name="T68" fmla="*/ 73 w 199"/>
              <a:gd name="T69" fmla="*/ 164 h 199"/>
              <a:gd name="T70" fmla="*/ 64 w 199"/>
              <a:gd name="T71" fmla="*/ 176 h 199"/>
              <a:gd name="T72" fmla="*/ 49 w 199"/>
              <a:gd name="T73" fmla="*/ 176 h 199"/>
              <a:gd name="T74" fmla="*/ 66 w 199"/>
              <a:gd name="T75" fmla="*/ 154 h 199"/>
              <a:gd name="T76" fmla="*/ 47 w 199"/>
              <a:gd name="T77" fmla="*/ 132 h 199"/>
              <a:gd name="T78" fmla="*/ 47 w 199"/>
              <a:gd name="T79" fmla="*/ 50 h 199"/>
              <a:gd name="T80" fmla="*/ 71 w 199"/>
              <a:gd name="T81" fmla="*/ 27 h 199"/>
              <a:gd name="T82" fmla="*/ 99 w 199"/>
              <a:gd name="T83" fmla="*/ 27 h 199"/>
              <a:gd name="T84" fmla="*/ 127 w 199"/>
              <a:gd name="T85" fmla="*/ 27 h 199"/>
              <a:gd name="T86" fmla="*/ 151 w 199"/>
              <a:gd name="T87" fmla="*/ 50 h 199"/>
              <a:gd name="T88" fmla="*/ 151 w 199"/>
              <a:gd name="T89" fmla="*/ 132 h 199"/>
              <a:gd name="T90" fmla="*/ 126 w 199"/>
              <a:gd name="T91" fmla="*/ 52 h 199"/>
              <a:gd name="T92" fmla="*/ 72 w 199"/>
              <a:gd name="T93" fmla="*/ 52 h 199"/>
              <a:gd name="T94" fmla="*/ 59 w 199"/>
              <a:gd name="T95" fmla="*/ 64 h 199"/>
              <a:gd name="T96" fmla="*/ 59 w 199"/>
              <a:gd name="T97" fmla="*/ 78 h 199"/>
              <a:gd name="T98" fmla="*/ 72 w 199"/>
              <a:gd name="T99" fmla="*/ 88 h 199"/>
              <a:gd name="T100" fmla="*/ 126 w 199"/>
              <a:gd name="T101" fmla="*/ 88 h 199"/>
              <a:gd name="T102" fmla="*/ 139 w 199"/>
              <a:gd name="T103" fmla="*/ 78 h 199"/>
              <a:gd name="T104" fmla="*/ 139 w 199"/>
              <a:gd name="T105" fmla="*/ 64 h 199"/>
              <a:gd name="T106" fmla="*/ 126 w 199"/>
              <a:gd name="T107" fmla="*/ 52 h 199"/>
              <a:gd name="T108" fmla="*/ 126 w 199"/>
              <a:gd name="T109" fmla="*/ 122 h 199"/>
              <a:gd name="T110" fmla="*/ 116 w 199"/>
              <a:gd name="T111" fmla="*/ 132 h 199"/>
              <a:gd name="T112" fmla="*/ 126 w 199"/>
              <a:gd name="T113" fmla="*/ 142 h 199"/>
              <a:gd name="T114" fmla="*/ 136 w 199"/>
              <a:gd name="T115" fmla="*/ 132 h 199"/>
              <a:gd name="T116" fmla="*/ 126 w 199"/>
              <a:gd name="T117" fmla="*/ 122 h 1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199" h="199">
                <a:moveTo>
                  <a:pt x="86" y="44"/>
                </a:moveTo>
                <a:cubicBezTo>
                  <a:pt x="112" y="44"/>
                  <a:pt x="112" y="44"/>
                  <a:pt x="112" y="44"/>
                </a:cubicBezTo>
                <a:cubicBezTo>
                  <a:pt x="114" y="44"/>
                  <a:pt x="116" y="43"/>
                  <a:pt x="116" y="41"/>
                </a:cubicBezTo>
                <a:cubicBezTo>
                  <a:pt x="116" y="39"/>
                  <a:pt x="116" y="39"/>
                  <a:pt x="116" y="39"/>
                </a:cubicBezTo>
                <a:cubicBezTo>
                  <a:pt x="116" y="37"/>
                  <a:pt x="114" y="36"/>
                  <a:pt x="112" y="36"/>
                </a:cubicBezTo>
                <a:cubicBezTo>
                  <a:pt x="86" y="36"/>
                  <a:pt x="86" y="36"/>
                  <a:pt x="86" y="36"/>
                </a:cubicBezTo>
                <a:cubicBezTo>
                  <a:pt x="84" y="36"/>
                  <a:pt x="82" y="34"/>
                  <a:pt x="82" y="36"/>
                </a:cubicBezTo>
                <a:cubicBezTo>
                  <a:pt x="82" y="41"/>
                  <a:pt x="82" y="41"/>
                  <a:pt x="82" y="41"/>
                </a:cubicBezTo>
                <a:cubicBezTo>
                  <a:pt x="82" y="43"/>
                  <a:pt x="84" y="44"/>
                  <a:pt x="86" y="44"/>
                </a:cubicBezTo>
                <a:close/>
                <a:moveTo>
                  <a:pt x="71" y="122"/>
                </a:moveTo>
                <a:cubicBezTo>
                  <a:pt x="66" y="122"/>
                  <a:pt x="61" y="126"/>
                  <a:pt x="61" y="132"/>
                </a:cubicBezTo>
                <a:cubicBezTo>
                  <a:pt x="61" y="137"/>
                  <a:pt x="66" y="142"/>
                  <a:pt x="71" y="142"/>
                </a:cubicBezTo>
                <a:cubicBezTo>
                  <a:pt x="77" y="142"/>
                  <a:pt x="81" y="137"/>
                  <a:pt x="81" y="132"/>
                </a:cubicBezTo>
                <a:cubicBezTo>
                  <a:pt x="81" y="126"/>
                  <a:pt x="77" y="122"/>
                  <a:pt x="71" y="122"/>
                </a:cubicBezTo>
                <a:close/>
                <a:moveTo>
                  <a:pt x="99" y="0"/>
                </a:moveTo>
                <a:cubicBezTo>
                  <a:pt x="44" y="0"/>
                  <a:pt x="0" y="45"/>
                  <a:pt x="0" y="100"/>
                </a:cubicBezTo>
                <a:cubicBezTo>
                  <a:pt x="0" y="155"/>
                  <a:pt x="44" y="199"/>
                  <a:pt x="99" y="199"/>
                </a:cubicBezTo>
                <a:cubicBezTo>
                  <a:pt x="154" y="199"/>
                  <a:pt x="199" y="155"/>
                  <a:pt x="199" y="100"/>
                </a:cubicBezTo>
                <a:cubicBezTo>
                  <a:pt x="199" y="45"/>
                  <a:pt x="154" y="0"/>
                  <a:pt x="99" y="0"/>
                </a:cubicBezTo>
                <a:close/>
                <a:moveTo>
                  <a:pt x="108" y="12"/>
                </a:moveTo>
                <a:cubicBezTo>
                  <a:pt x="112" y="12"/>
                  <a:pt x="115" y="15"/>
                  <a:pt x="115" y="19"/>
                </a:cubicBezTo>
                <a:cubicBezTo>
                  <a:pt x="115" y="23"/>
                  <a:pt x="112" y="26"/>
                  <a:pt x="108" y="26"/>
                </a:cubicBezTo>
                <a:cubicBezTo>
                  <a:pt x="104" y="26"/>
                  <a:pt x="101" y="23"/>
                  <a:pt x="101" y="19"/>
                </a:cubicBezTo>
                <a:cubicBezTo>
                  <a:pt x="101" y="15"/>
                  <a:pt x="104" y="12"/>
                  <a:pt x="108" y="12"/>
                </a:cubicBezTo>
                <a:close/>
                <a:moveTo>
                  <a:pt x="90" y="12"/>
                </a:moveTo>
                <a:cubicBezTo>
                  <a:pt x="94" y="12"/>
                  <a:pt x="97" y="15"/>
                  <a:pt x="97" y="19"/>
                </a:cubicBezTo>
                <a:cubicBezTo>
                  <a:pt x="97" y="23"/>
                  <a:pt x="94" y="26"/>
                  <a:pt x="90" y="26"/>
                </a:cubicBezTo>
                <a:cubicBezTo>
                  <a:pt x="86" y="26"/>
                  <a:pt x="83" y="23"/>
                  <a:pt x="83" y="19"/>
                </a:cubicBezTo>
                <a:cubicBezTo>
                  <a:pt x="83" y="15"/>
                  <a:pt x="86" y="12"/>
                  <a:pt x="90" y="12"/>
                </a:cubicBezTo>
                <a:close/>
                <a:moveTo>
                  <a:pt x="151" y="132"/>
                </a:moveTo>
                <a:cubicBezTo>
                  <a:pt x="151" y="143"/>
                  <a:pt x="141" y="152"/>
                  <a:pt x="132" y="154"/>
                </a:cubicBezTo>
                <a:cubicBezTo>
                  <a:pt x="149" y="176"/>
                  <a:pt x="149" y="176"/>
                  <a:pt x="149" y="176"/>
                </a:cubicBezTo>
                <a:cubicBezTo>
                  <a:pt x="134" y="176"/>
                  <a:pt x="134" y="176"/>
                  <a:pt x="134" y="176"/>
                </a:cubicBezTo>
                <a:cubicBezTo>
                  <a:pt x="125" y="164"/>
                  <a:pt x="125" y="164"/>
                  <a:pt x="125" y="164"/>
                </a:cubicBezTo>
                <a:cubicBezTo>
                  <a:pt x="73" y="164"/>
                  <a:pt x="73" y="164"/>
                  <a:pt x="73" y="164"/>
                </a:cubicBezTo>
                <a:cubicBezTo>
                  <a:pt x="64" y="176"/>
                  <a:pt x="64" y="176"/>
                  <a:pt x="64" y="176"/>
                </a:cubicBezTo>
                <a:cubicBezTo>
                  <a:pt x="49" y="176"/>
                  <a:pt x="49" y="176"/>
                  <a:pt x="49" y="176"/>
                </a:cubicBezTo>
                <a:cubicBezTo>
                  <a:pt x="66" y="154"/>
                  <a:pt x="66" y="154"/>
                  <a:pt x="66" y="154"/>
                </a:cubicBezTo>
                <a:cubicBezTo>
                  <a:pt x="57" y="152"/>
                  <a:pt x="47" y="143"/>
                  <a:pt x="47" y="132"/>
                </a:cubicBezTo>
                <a:cubicBezTo>
                  <a:pt x="47" y="50"/>
                  <a:pt x="47" y="50"/>
                  <a:pt x="47" y="50"/>
                </a:cubicBezTo>
                <a:cubicBezTo>
                  <a:pt x="47" y="39"/>
                  <a:pt x="58" y="27"/>
                  <a:pt x="71" y="27"/>
                </a:cubicBezTo>
                <a:cubicBezTo>
                  <a:pt x="99" y="27"/>
                  <a:pt x="99" y="27"/>
                  <a:pt x="99" y="27"/>
                </a:cubicBezTo>
                <a:cubicBezTo>
                  <a:pt x="127" y="27"/>
                  <a:pt x="127" y="27"/>
                  <a:pt x="127" y="27"/>
                </a:cubicBezTo>
                <a:cubicBezTo>
                  <a:pt x="140" y="27"/>
                  <a:pt x="151" y="39"/>
                  <a:pt x="151" y="50"/>
                </a:cubicBezTo>
                <a:lnTo>
                  <a:pt x="151" y="132"/>
                </a:lnTo>
                <a:close/>
                <a:moveTo>
                  <a:pt x="126" y="52"/>
                </a:moveTo>
                <a:cubicBezTo>
                  <a:pt x="72" y="52"/>
                  <a:pt x="72" y="52"/>
                  <a:pt x="72" y="52"/>
                </a:cubicBezTo>
                <a:cubicBezTo>
                  <a:pt x="65" y="52"/>
                  <a:pt x="59" y="58"/>
                  <a:pt x="59" y="64"/>
                </a:cubicBezTo>
                <a:cubicBezTo>
                  <a:pt x="59" y="78"/>
                  <a:pt x="59" y="78"/>
                  <a:pt x="59" y="78"/>
                </a:cubicBezTo>
                <a:cubicBezTo>
                  <a:pt x="59" y="85"/>
                  <a:pt x="66" y="88"/>
                  <a:pt x="72" y="88"/>
                </a:cubicBezTo>
                <a:cubicBezTo>
                  <a:pt x="126" y="88"/>
                  <a:pt x="126" y="88"/>
                  <a:pt x="126" y="88"/>
                </a:cubicBezTo>
                <a:cubicBezTo>
                  <a:pt x="132" y="88"/>
                  <a:pt x="139" y="85"/>
                  <a:pt x="139" y="78"/>
                </a:cubicBezTo>
                <a:cubicBezTo>
                  <a:pt x="139" y="64"/>
                  <a:pt x="139" y="64"/>
                  <a:pt x="139" y="64"/>
                </a:cubicBezTo>
                <a:cubicBezTo>
                  <a:pt x="139" y="58"/>
                  <a:pt x="133" y="52"/>
                  <a:pt x="126" y="52"/>
                </a:cubicBezTo>
                <a:close/>
                <a:moveTo>
                  <a:pt x="126" y="122"/>
                </a:moveTo>
                <a:cubicBezTo>
                  <a:pt x="121" y="122"/>
                  <a:pt x="116" y="126"/>
                  <a:pt x="116" y="132"/>
                </a:cubicBezTo>
                <a:cubicBezTo>
                  <a:pt x="116" y="137"/>
                  <a:pt x="121" y="142"/>
                  <a:pt x="126" y="142"/>
                </a:cubicBezTo>
                <a:cubicBezTo>
                  <a:pt x="132" y="142"/>
                  <a:pt x="136" y="137"/>
                  <a:pt x="136" y="132"/>
                </a:cubicBezTo>
                <a:cubicBezTo>
                  <a:pt x="136" y="126"/>
                  <a:pt x="132" y="122"/>
                  <a:pt x="126" y="122"/>
                </a:cubicBezTo>
                <a:close/>
              </a:path>
            </a:pathLst>
          </a:custGeom>
          <a:solidFill>
            <a:srgbClr val="6C7A8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1" name="Freeform 32"/>
          <p:cNvSpPr>
            <a:spLocks noEditPoints="1"/>
          </p:cNvSpPr>
          <p:nvPr/>
        </p:nvSpPr>
        <p:spPr bwMode="auto">
          <a:xfrm>
            <a:off x="1152427" y="3068228"/>
            <a:ext cx="825558" cy="825558"/>
          </a:xfrm>
          <a:custGeom>
            <a:avLst/>
            <a:gdLst>
              <a:gd name="T0" fmla="*/ 81 w 200"/>
              <a:gd name="T1" fmla="*/ 52 h 200"/>
              <a:gd name="T2" fmla="*/ 124 w 200"/>
              <a:gd name="T3" fmla="*/ 52 h 200"/>
              <a:gd name="T4" fmla="*/ 124 w 200"/>
              <a:gd name="T5" fmla="*/ 48 h 200"/>
              <a:gd name="T6" fmla="*/ 81 w 200"/>
              <a:gd name="T7" fmla="*/ 48 h 200"/>
              <a:gd name="T8" fmla="*/ 81 w 200"/>
              <a:gd name="T9" fmla="*/ 52 h 200"/>
              <a:gd name="T10" fmla="*/ 64 w 200"/>
              <a:gd name="T11" fmla="*/ 100 h 200"/>
              <a:gd name="T12" fmla="*/ 141 w 200"/>
              <a:gd name="T13" fmla="*/ 100 h 200"/>
              <a:gd name="T14" fmla="*/ 145 w 200"/>
              <a:gd name="T15" fmla="*/ 94 h 200"/>
              <a:gd name="T16" fmla="*/ 141 w 200"/>
              <a:gd name="T17" fmla="*/ 66 h 200"/>
              <a:gd name="T18" fmla="*/ 135 w 200"/>
              <a:gd name="T19" fmla="*/ 60 h 200"/>
              <a:gd name="T20" fmla="*/ 70 w 200"/>
              <a:gd name="T21" fmla="*/ 60 h 200"/>
              <a:gd name="T22" fmla="*/ 64 w 200"/>
              <a:gd name="T23" fmla="*/ 66 h 200"/>
              <a:gd name="T24" fmla="*/ 60 w 200"/>
              <a:gd name="T25" fmla="*/ 94 h 200"/>
              <a:gd name="T26" fmla="*/ 64 w 200"/>
              <a:gd name="T27" fmla="*/ 100 h 200"/>
              <a:gd name="T28" fmla="*/ 100 w 200"/>
              <a:gd name="T29" fmla="*/ 0 h 200"/>
              <a:gd name="T30" fmla="*/ 0 w 200"/>
              <a:gd name="T31" fmla="*/ 100 h 200"/>
              <a:gd name="T32" fmla="*/ 100 w 200"/>
              <a:gd name="T33" fmla="*/ 200 h 200"/>
              <a:gd name="T34" fmla="*/ 200 w 200"/>
              <a:gd name="T35" fmla="*/ 100 h 200"/>
              <a:gd name="T36" fmla="*/ 100 w 200"/>
              <a:gd name="T37" fmla="*/ 0 h 200"/>
              <a:gd name="T38" fmla="*/ 103 w 200"/>
              <a:gd name="T39" fmla="*/ 38 h 200"/>
              <a:gd name="T40" fmla="*/ 102 w 200"/>
              <a:gd name="T41" fmla="*/ 38 h 200"/>
              <a:gd name="T42" fmla="*/ 102 w 200"/>
              <a:gd name="T43" fmla="*/ 38 h 200"/>
              <a:gd name="T44" fmla="*/ 103 w 200"/>
              <a:gd name="T45" fmla="*/ 38 h 200"/>
              <a:gd name="T46" fmla="*/ 156 w 200"/>
              <a:gd name="T47" fmla="*/ 148 h 200"/>
              <a:gd name="T48" fmla="*/ 146 w 200"/>
              <a:gd name="T49" fmla="*/ 148 h 200"/>
              <a:gd name="T50" fmla="*/ 146 w 200"/>
              <a:gd name="T51" fmla="*/ 157 h 200"/>
              <a:gd name="T52" fmla="*/ 131 w 200"/>
              <a:gd name="T53" fmla="*/ 157 h 200"/>
              <a:gd name="T54" fmla="*/ 131 w 200"/>
              <a:gd name="T55" fmla="*/ 148 h 200"/>
              <a:gd name="T56" fmla="*/ 74 w 200"/>
              <a:gd name="T57" fmla="*/ 148 h 200"/>
              <a:gd name="T58" fmla="*/ 74 w 200"/>
              <a:gd name="T59" fmla="*/ 157 h 200"/>
              <a:gd name="T60" fmla="*/ 59 w 200"/>
              <a:gd name="T61" fmla="*/ 157 h 200"/>
              <a:gd name="T62" fmla="*/ 59 w 200"/>
              <a:gd name="T63" fmla="*/ 148 h 200"/>
              <a:gd name="T64" fmla="*/ 48 w 200"/>
              <a:gd name="T65" fmla="*/ 148 h 200"/>
              <a:gd name="T66" fmla="*/ 48 w 200"/>
              <a:gd name="T67" fmla="*/ 95 h 200"/>
              <a:gd name="T68" fmla="*/ 54 w 200"/>
              <a:gd name="T69" fmla="*/ 57 h 200"/>
              <a:gd name="T70" fmla="*/ 68 w 200"/>
              <a:gd name="T71" fmla="*/ 44 h 200"/>
              <a:gd name="T72" fmla="*/ 102 w 200"/>
              <a:gd name="T73" fmla="*/ 38 h 200"/>
              <a:gd name="T74" fmla="*/ 137 w 200"/>
              <a:gd name="T75" fmla="*/ 44 h 200"/>
              <a:gd name="T76" fmla="*/ 151 w 200"/>
              <a:gd name="T77" fmla="*/ 57 h 200"/>
              <a:gd name="T78" fmla="*/ 156 w 200"/>
              <a:gd name="T79" fmla="*/ 95 h 200"/>
              <a:gd name="T80" fmla="*/ 156 w 200"/>
              <a:gd name="T81" fmla="*/ 148 h 200"/>
              <a:gd name="T82" fmla="*/ 73 w 200"/>
              <a:gd name="T83" fmla="*/ 120 h 200"/>
              <a:gd name="T84" fmla="*/ 61 w 200"/>
              <a:gd name="T85" fmla="*/ 120 h 200"/>
              <a:gd name="T86" fmla="*/ 56 w 200"/>
              <a:gd name="T87" fmla="*/ 123 h 200"/>
              <a:gd name="T88" fmla="*/ 56 w 200"/>
              <a:gd name="T89" fmla="*/ 129 h 200"/>
              <a:gd name="T90" fmla="*/ 61 w 200"/>
              <a:gd name="T91" fmla="*/ 132 h 200"/>
              <a:gd name="T92" fmla="*/ 73 w 200"/>
              <a:gd name="T93" fmla="*/ 132 h 200"/>
              <a:gd name="T94" fmla="*/ 76 w 200"/>
              <a:gd name="T95" fmla="*/ 129 h 200"/>
              <a:gd name="T96" fmla="*/ 76 w 200"/>
              <a:gd name="T97" fmla="*/ 123 h 200"/>
              <a:gd name="T98" fmla="*/ 73 w 200"/>
              <a:gd name="T99" fmla="*/ 120 h 200"/>
              <a:gd name="T100" fmla="*/ 144 w 200"/>
              <a:gd name="T101" fmla="*/ 120 h 200"/>
              <a:gd name="T102" fmla="*/ 132 w 200"/>
              <a:gd name="T103" fmla="*/ 120 h 200"/>
              <a:gd name="T104" fmla="*/ 128 w 200"/>
              <a:gd name="T105" fmla="*/ 123 h 200"/>
              <a:gd name="T106" fmla="*/ 128 w 200"/>
              <a:gd name="T107" fmla="*/ 129 h 200"/>
              <a:gd name="T108" fmla="*/ 132 w 200"/>
              <a:gd name="T109" fmla="*/ 132 h 200"/>
              <a:gd name="T110" fmla="*/ 144 w 200"/>
              <a:gd name="T111" fmla="*/ 132 h 200"/>
              <a:gd name="T112" fmla="*/ 148 w 200"/>
              <a:gd name="T113" fmla="*/ 129 h 200"/>
              <a:gd name="T114" fmla="*/ 148 w 200"/>
              <a:gd name="T115" fmla="*/ 123 h 200"/>
              <a:gd name="T116" fmla="*/ 144 w 200"/>
              <a:gd name="T117" fmla="*/ 120 h 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200" h="200">
                <a:moveTo>
                  <a:pt x="81" y="52"/>
                </a:moveTo>
                <a:cubicBezTo>
                  <a:pt x="124" y="52"/>
                  <a:pt x="124" y="52"/>
                  <a:pt x="124" y="52"/>
                </a:cubicBezTo>
                <a:cubicBezTo>
                  <a:pt x="128" y="52"/>
                  <a:pt x="128" y="48"/>
                  <a:pt x="124" y="48"/>
                </a:cubicBezTo>
                <a:cubicBezTo>
                  <a:pt x="81" y="48"/>
                  <a:pt x="81" y="48"/>
                  <a:pt x="81" y="48"/>
                </a:cubicBezTo>
                <a:cubicBezTo>
                  <a:pt x="77" y="48"/>
                  <a:pt x="77" y="52"/>
                  <a:pt x="81" y="52"/>
                </a:cubicBezTo>
                <a:close/>
                <a:moveTo>
                  <a:pt x="64" y="100"/>
                </a:moveTo>
                <a:cubicBezTo>
                  <a:pt x="141" y="100"/>
                  <a:pt x="141" y="100"/>
                  <a:pt x="141" y="100"/>
                </a:cubicBezTo>
                <a:cubicBezTo>
                  <a:pt x="145" y="100"/>
                  <a:pt x="145" y="97"/>
                  <a:pt x="145" y="94"/>
                </a:cubicBezTo>
                <a:cubicBezTo>
                  <a:pt x="141" y="66"/>
                  <a:pt x="141" y="66"/>
                  <a:pt x="141" y="66"/>
                </a:cubicBezTo>
                <a:cubicBezTo>
                  <a:pt x="141" y="62"/>
                  <a:pt x="139" y="60"/>
                  <a:pt x="135" y="60"/>
                </a:cubicBezTo>
                <a:cubicBezTo>
                  <a:pt x="70" y="60"/>
                  <a:pt x="70" y="60"/>
                  <a:pt x="70" y="60"/>
                </a:cubicBezTo>
                <a:cubicBezTo>
                  <a:pt x="65" y="60"/>
                  <a:pt x="64" y="62"/>
                  <a:pt x="64" y="66"/>
                </a:cubicBezTo>
                <a:cubicBezTo>
                  <a:pt x="60" y="94"/>
                  <a:pt x="60" y="94"/>
                  <a:pt x="60" y="94"/>
                </a:cubicBezTo>
                <a:cubicBezTo>
                  <a:pt x="59" y="97"/>
                  <a:pt x="60" y="100"/>
                  <a:pt x="64" y="100"/>
                </a:cubicBezTo>
                <a:close/>
                <a:moveTo>
                  <a:pt x="100" y="0"/>
                </a:moveTo>
                <a:cubicBezTo>
                  <a:pt x="45" y="0"/>
                  <a:pt x="0" y="45"/>
                  <a:pt x="0" y="100"/>
                </a:cubicBezTo>
                <a:cubicBezTo>
                  <a:pt x="0" y="155"/>
                  <a:pt x="45" y="200"/>
                  <a:pt x="100" y="200"/>
                </a:cubicBezTo>
                <a:cubicBezTo>
                  <a:pt x="155" y="200"/>
                  <a:pt x="200" y="155"/>
                  <a:pt x="200" y="100"/>
                </a:cubicBezTo>
                <a:cubicBezTo>
                  <a:pt x="200" y="45"/>
                  <a:pt x="155" y="0"/>
                  <a:pt x="100" y="0"/>
                </a:cubicBezTo>
                <a:close/>
                <a:moveTo>
                  <a:pt x="103" y="38"/>
                </a:moveTo>
                <a:cubicBezTo>
                  <a:pt x="103" y="38"/>
                  <a:pt x="103" y="38"/>
                  <a:pt x="102" y="38"/>
                </a:cubicBezTo>
                <a:cubicBezTo>
                  <a:pt x="102" y="38"/>
                  <a:pt x="102" y="38"/>
                  <a:pt x="102" y="38"/>
                </a:cubicBezTo>
                <a:lnTo>
                  <a:pt x="103" y="38"/>
                </a:lnTo>
                <a:close/>
                <a:moveTo>
                  <a:pt x="156" y="148"/>
                </a:moveTo>
                <a:cubicBezTo>
                  <a:pt x="146" y="148"/>
                  <a:pt x="146" y="148"/>
                  <a:pt x="146" y="148"/>
                </a:cubicBezTo>
                <a:cubicBezTo>
                  <a:pt x="146" y="157"/>
                  <a:pt x="146" y="157"/>
                  <a:pt x="146" y="157"/>
                </a:cubicBezTo>
                <a:cubicBezTo>
                  <a:pt x="146" y="167"/>
                  <a:pt x="131" y="167"/>
                  <a:pt x="131" y="157"/>
                </a:cubicBezTo>
                <a:cubicBezTo>
                  <a:pt x="131" y="148"/>
                  <a:pt x="131" y="148"/>
                  <a:pt x="131" y="148"/>
                </a:cubicBezTo>
                <a:cubicBezTo>
                  <a:pt x="74" y="148"/>
                  <a:pt x="74" y="148"/>
                  <a:pt x="74" y="148"/>
                </a:cubicBezTo>
                <a:cubicBezTo>
                  <a:pt x="74" y="157"/>
                  <a:pt x="74" y="157"/>
                  <a:pt x="74" y="157"/>
                </a:cubicBezTo>
                <a:cubicBezTo>
                  <a:pt x="74" y="167"/>
                  <a:pt x="59" y="167"/>
                  <a:pt x="59" y="157"/>
                </a:cubicBezTo>
                <a:cubicBezTo>
                  <a:pt x="59" y="148"/>
                  <a:pt x="59" y="148"/>
                  <a:pt x="59" y="148"/>
                </a:cubicBezTo>
                <a:cubicBezTo>
                  <a:pt x="48" y="148"/>
                  <a:pt x="48" y="148"/>
                  <a:pt x="48" y="148"/>
                </a:cubicBezTo>
                <a:cubicBezTo>
                  <a:pt x="48" y="95"/>
                  <a:pt x="48" y="95"/>
                  <a:pt x="48" y="95"/>
                </a:cubicBezTo>
                <a:cubicBezTo>
                  <a:pt x="54" y="57"/>
                  <a:pt x="54" y="57"/>
                  <a:pt x="54" y="57"/>
                </a:cubicBezTo>
                <a:cubicBezTo>
                  <a:pt x="55" y="49"/>
                  <a:pt x="61" y="47"/>
                  <a:pt x="68" y="44"/>
                </a:cubicBezTo>
                <a:cubicBezTo>
                  <a:pt x="75" y="41"/>
                  <a:pt x="91" y="38"/>
                  <a:pt x="102" y="38"/>
                </a:cubicBezTo>
                <a:cubicBezTo>
                  <a:pt x="114" y="38"/>
                  <a:pt x="130" y="41"/>
                  <a:pt x="137" y="44"/>
                </a:cubicBezTo>
                <a:cubicBezTo>
                  <a:pt x="143" y="47"/>
                  <a:pt x="150" y="49"/>
                  <a:pt x="151" y="57"/>
                </a:cubicBezTo>
                <a:cubicBezTo>
                  <a:pt x="156" y="95"/>
                  <a:pt x="156" y="95"/>
                  <a:pt x="156" y="95"/>
                </a:cubicBezTo>
                <a:lnTo>
                  <a:pt x="156" y="148"/>
                </a:lnTo>
                <a:close/>
                <a:moveTo>
                  <a:pt x="73" y="120"/>
                </a:moveTo>
                <a:cubicBezTo>
                  <a:pt x="61" y="120"/>
                  <a:pt x="61" y="120"/>
                  <a:pt x="61" y="120"/>
                </a:cubicBezTo>
                <a:cubicBezTo>
                  <a:pt x="59" y="120"/>
                  <a:pt x="56" y="121"/>
                  <a:pt x="56" y="123"/>
                </a:cubicBezTo>
                <a:cubicBezTo>
                  <a:pt x="56" y="129"/>
                  <a:pt x="56" y="129"/>
                  <a:pt x="56" y="129"/>
                </a:cubicBezTo>
                <a:cubicBezTo>
                  <a:pt x="56" y="131"/>
                  <a:pt x="59" y="132"/>
                  <a:pt x="61" y="132"/>
                </a:cubicBezTo>
                <a:cubicBezTo>
                  <a:pt x="73" y="132"/>
                  <a:pt x="73" y="132"/>
                  <a:pt x="73" y="132"/>
                </a:cubicBezTo>
                <a:cubicBezTo>
                  <a:pt x="74" y="132"/>
                  <a:pt x="76" y="131"/>
                  <a:pt x="76" y="129"/>
                </a:cubicBezTo>
                <a:cubicBezTo>
                  <a:pt x="76" y="123"/>
                  <a:pt x="76" y="123"/>
                  <a:pt x="76" y="123"/>
                </a:cubicBezTo>
                <a:cubicBezTo>
                  <a:pt x="76" y="121"/>
                  <a:pt x="74" y="120"/>
                  <a:pt x="73" y="120"/>
                </a:cubicBezTo>
                <a:close/>
                <a:moveTo>
                  <a:pt x="144" y="120"/>
                </a:moveTo>
                <a:cubicBezTo>
                  <a:pt x="132" y="120"/>
                  <a:pt x="132" y="120"/>
                  <a:pt x="132" y="120"/>
                </a:cubicBezTo>
                <a:cubicBezTo>
                  <a:pt x="131" y="120"/>
                  <a:pt x="128" y="121"/>
                  <a:pt x="128" y="123"/>
                </a:cubicBezTo>
                <a:cubicBezTo>
                  <a:pt x="128" y="129"/>
                  <a:pt x="128" y="129"/>
                  <a:pt x="128" y="129"/>
                </a:cubicBezTo>
                <a:cubicBezTo>
                  <a:pt x="128" y="131"/>
                  <a:pt x="131" y="132"/>
                  <a:pt x="132" y="132"/>
                </a:cubicBezTo>
                <a:cubicBezTo>
                  <a:pt x="144" y="132"/>
                  <a:pt x="144" y="132"/>
                  <a:pt x="144" y="132"/>
                </a:cubicBezTo>
                <a:cubicBezTo>
                  <a:pt x="146" y="132"/>
                  <a:pt x="148" y="131"/>
                  <a:pt x="148" y="129"/>
                </a:cubicBezTo>
                <a:cubicBezTo>
                  <a:pt x="148" y="123"/>
                  <a:pt x="148" y="123"/>
                  <a:pt x="148" y="123"/>
                </a:cubicBezTo>
                <a:cubicBezTo>
                  <a:pt x="148" y="121"/>
                  <a:pt x="146" y="120"/>
                  <a:pt x="144" y="120"/>
                </a:cubicBezTo>
                <a:close/>
              </a:path>
            </a:pathLst>
          </a:custGeom>
          <a:solidFill>
            <a:srgbClr val="6C7A8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763237" y="1655890"/>
            <a:ext cx="10666763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     省内来南雄游客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67%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为男性、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33%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为女性；游客年龄分布特征是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:14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岁及以下的少年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占</a:t>
            </a:r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3.5%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，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15-24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岁青年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占</a:t>
            </a:r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18.2%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，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25-44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岁的壮盛年占</a:t>
            </a:r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41.8%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，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45-64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岁的中年占</a:t>
            </a:r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29.1%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，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65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岁及以上的老年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占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7</a:t>
            </a:r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.4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%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；游客仍以壮盛年为主。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038745" y="664059"/>
            <a:ext cx="42717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0066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省内游客特征分析</a:t>
            </a:r>
            <a:endParaRPr lang="zh-CN" altLang="en-US" sz="3200" b="1" dirty="0">
              <a:solidFill>
                <a:srgbClr val="006666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1332080" y="3224056"/>
            <a:ext cx="2786136" cy="2696339"/>
            <a:chOff x="3609204" y="3734797"/>
            <a:chExt cx="2624407" cy="2572190"/>
          </a:xfrm>
        </p:grpSpPr>
        <p:grpSp>
          <p:nvGrpSpPr>
            <p:cNvPr id="9" name="组合 8"/>
            <p:cNvGrpSpPr/>
            <p:nvPr/>
          </p:nvGrpSpPr>
          <p:grpSpPr>
            <a:xfrm>
              <a:off x="3609204" y="3734797"/>
              <a:ext cx="2624407" cy="2572190"/>
              <a:chOff x="3609204" y="3734797"/>
              <a:chExt cx="2624407" cy="2572190"/>
            </a:xfrm>
          </p:grpSpPr>
          <p:sp>
            <p:nvSpPr>
              <p:cNvPr id="11" name="椭圆 10"/>
              <p:cNvSpPr/>
              <p:nvPr/>
            </p:nvSpPr>
            <p:spPr>
              <a:xfrm>
                <a:off x="3609204" y="3734797"/>
                <a:ext cx="2624407" cy="257219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2" name="Picture 3" descr="C:\Users\shizhen.xie\Desktop\2013012110560638_easyicon_cn_128.pn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 flipH="1">
                <a:off x="4744587" y="4130040"/>
                <a:ext cx="1261076" cy="116407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3" name="Picture 4" descr="C:\Users\shizhen.xie\Desktop\20130121105611342_easyicon_cn_128.png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3770374" y="4082331"/>
                <a:ext cx="1148668" cy="121178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4" name="文本框 13"/>
              <p:cNvSpPr txBox="1"/>
              <p:nvPr/>
            </p:nvSpPr>
            <p:spPr>
              <a:xfrm>
                <a:off x="4098668" y="5262666"/>
                <a:ext cx="1027756" cy="4404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dirty="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33% </a:t>
                </a:r>
                <a:endParaRPr lang="zh-CN" altLang="en-US" sz="24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p:grpSp>
        <p:sp>
          <p:nvSpPr>
            <p:cNvPr id="10" name="文本框 9"/>
            <p:cNvSpPr txBox="1"/>
            <p:nvPr/>
          </p:nvSpPr>
          <p:spPr>
            <a:xfrm>
              <a:off x="5205855" y="5262666"/>
              <a:ext cx="1027756" cy="4404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67% </a:t>
              </a:r>
              <a:endParaRPr lang="zh-CN" altLang="en-US" sz="24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graphicFrame>
        <p:nvGraphicFramePr>
          <p:cNvPr id="15" name="图表 14"/>
          <p:cNvGraphicFramePr/>
          <p:nvPr/>
        </p:nvGraphicFramePr>
        <p:xfrm>
          <a:off x="5509884" y="2782220"/>
          <a:ext cx="5400000" cy="342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621302" y="669136"/>
            <a:ext cx="42717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0066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省内游客停留天数分析</a:t>
            </a:r>
            <a:endParaRPr lang="zh-CN" altLang="en-US" sz="3200" b="1" dirty="0">
              <a:solidFill>
                <a:srgbClr val="006666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10856" y="1982979"/>
            <a:ext cx="404606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    来南雄的省内游客停留天数总体分布特征是：停留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天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占</a:t>
            </a:r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31.0%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，停留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天占</a:t>
            </a:r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13.1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%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，停留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天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占</a:t>
            </a:r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8.2%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，停留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4-6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天占</a:t>
            </a:r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12.6%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，停留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7-15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天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占</a:t>
            </a:r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15.8%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，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15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天以上占</a:t>
            </a:r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19.4%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1-3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天内的短期旅游较多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aphicFrame>
        <p:nvGraphicFramePr>
          <p:cNvPr id="8" name="图表 7"/>
          <p:cNvGraphicFramePr/>
          <p:nvPr/>
        </p:nvGraphicFramePr>
        <p:xfrm>
          <a:off x="5247862" y="2266536"/>
          <a:ext cx="5777947" cy="34318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978444" y="1720895"/>
            <a:ext cx="384866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    各主要景点接待省内游客人数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共计</a:t>
            </a:r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17.1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万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人次，包括珠玑古巷</a:t>
            </a:r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8.5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万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人次；主田香草世界</a:t>
            </a:r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3.1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万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人次；梅岭梅关古道</a:t>
            </a:r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2.3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万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人次；邓坊泉水谷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漂流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.0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万人次；梅岭钟鼓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岩</a:t>
            </a:r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0.9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万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人次；坪田千年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银杏</a:t>
            </a:r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0.8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万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人次；帽子峰森林公园</a:t>
            </a:r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0.6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万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人次。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200000"/>
              </a:lnSpc>
            </a:pP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815734" y="655883"/>
            <a:ext cx="42717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0066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省内游客游览景点分析</a:t>
            </a:r>
            <a:endParaRPr lang="zh-CN" altLang="en-US" sz="3200" b="1" dirty="0">
              <a:solidFill>
                <a:srgbClr val="006666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aphicFrame>
        <p:nvGraphicFramePr>
          <p:cNvPr id="8" name="图表 7"/>
          <p:cNvGraphicFramePr/>
          <p:nvPr/>
        </p:nvGraphicFramePr>
        <p:xfrm>
          <a:off x="5203109" y="1954084"/>
          <a:ext cx="6073946" cy="39329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A_淘宝店chenying0907 12"/>
          <p:cNvSpPr txBox="1"/>
          <p:nvPr>
            <p:custDataLst>
              <p:tags r:id="rId1"/>
            </p:custDataLst>
          </p:nvPr>
        </p:nvSpPr>
        <p:spPr bwMode="auto">
          <a:xfrm>
            <a:off x="3766935" y="2231677"/>
            <a:ext cx="4224469" cy="9130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zh-CN" sz="5335" i="1" dirty="0">
                <a:solidFill>
                  <a:schemeClr val="accent1">
                    <a:lumMod val="7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" panose="020B0604020202020204" pitchFamily="34" charset="0"/>
              </a:rPr>
              <a:t>PART </a:t>
            </a:r>
            <a:r>
              <a:rPr lang="en-US" altLang="zh-CN" sz="5335" i="1" dirty="0" smtClean="0">
                <a:solidFill>
                  <a:schemeClr val="accent1">
                    <a:lumMod val="7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" panose="020B0604020202020204" pitchFamily="34" charset="0"/>
              </a:rPr>
              <a:t>THREE</a:t>
            </a:r>
            <a:endParaRPr lang="zh-CN" altLang="en-US" sz="5335" i="1" baseline="-3000" dirty="0">
              <a:solidFill>
                <a:schemeClr val="accent1">
                  <a:lumMod val="7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Arial" panose="020B0604020202020204" pitchFamily="34" charset="0"/>
            </a:endParaRPr>
          </a:p>
        </p:txBody>
      </p:sp>
      <p:sp>
        <p:nvSpPr>
          <p:cNvPr id="14" name="PA_淘宝店chenying0907 111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2333989" y="3269948"/>
            <a:ext cx="7090364" cy="8309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372" tIns="45684" rIns="91372" bIns="45684">
            <a:spAutoFit/>
          </a:bodyPr>
          <a:lstStyle>
            <a:lvl1pPr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b="1" dirty="0" smtClean="0">
                <a:solidFill>
                  <a:srgbClr val="229A8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省外游客分析</a:t>
            </a:r>
            <a:endParaRPr lang="zh-CN" altLang="en-US" sz="4800" b="1" dirty="0">
              <a:solidFill>
                <a:srgbClr val="229A8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" name="PA_图片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 cstate="screen"/>
          <a:stretch>
            <a:fillRect/>
          </a:stretch>
        </p:blipFill>
        <p:spPr>
          <a:xfrm>
            <a:off x="3653191" y="2390998"/>
            <a:ext cx="447011" cy="5943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714792" y="653933"/>
            <a:ext cx="42717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0066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省外游客来源省区分布</a:t>
            </a:r>
            <a:endParaRPr lang="zh-CN" altLang="en-US" sz="3200" b="1" dirty="0">
              <a:solidFill>
                <a:srgbClr val="006666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853481" y="1851921"/>
            <a:ext cx="4603023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    </a:t>
            </a:r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2018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年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5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月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来南雄的省外游客主要来自以下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10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个省份，共占游客总数的</a:t>
            </a:r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87.6%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，各省游客占比分布如下：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7401950" y="3190749"/>
            <a:ext cx="1903828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1.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江西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	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29.4%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2.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湖南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	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12.4%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3.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安徽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	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9.0%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4.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山东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	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8.9%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5.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江苏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	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8.2%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6.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河南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	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5.1%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7.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上海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	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4.1%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8.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湖北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	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4.0%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9.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广西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	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3.3%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10.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浙江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	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3.3%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7095" y="1747520"/>
            <a:ext cx="5854700" cy="43059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033151" y="1764417"/>
            <a:ext cx="102046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    来南雄省外游客使用交通工具中汽车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占</a:t>
            </a:r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85.5%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、火车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占</a:t>
            </a:r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11.4%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、其它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占</a:t>
            </a:r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3.0%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；汽车仍是来南雄的主要交通工具，做好各大汽车站的乘车路线安排、乘车指引与服务仍然十分重要。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773702" y="620313"/>
            <a:ext cx="42717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0066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省外游客交通工具分析</a:t>
            </a:r>
            <a:endParaRPr lang="zh-CN" altLang="en-US" sz="3200" b="1" dirty="0">
              <a:solidFill>
                <a:srgbClr val="006666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438348" y="3290580"/>
            <a:ext cx="19182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汽车</a:t>
            </a:r>
            <a:r>
              <a:rPr lang="en-US" altLang="zh-CN" sz="20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85.5%</a:t>
            </a:r>
            <a:endParaRPr lang="zh-CN" altLang="en-US" sz="20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438348" y="4316737"/>
            <a:ext cx="19182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火车</a:t>
            </a:r>
            <a:r>
              <a:rPr lang="en-US" altLang="zh-CN" sz="20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11.4%</a:t>
            </a:r>
            <a:endParaRPr lang="zh-CN" altLang="en-US" sz="20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051720" y="4259841"/>
            <a:ext cx="69499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江西</a:t>
            </a:r>
            <a:r>
              <a:rPr lang="en-US" altLang="zh-CN" dirty="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24.3%</a:t>
            </a:r>
            <a:r>
              <a:rPr lang="zh-CN" altLang="en-US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，湖南</a:t>
            </a:r>
            <a:r>
              <a:rPr lang="en-US" altLang="zh-CN" dirty="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19.2</a:t>
            </a:r>
            <a:r>
              <a:rPr lang="en-US" altLang="zh-CN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%</a:t>
            </a:r>
            <a:r>
              <a:rPr lang="zh-CN" altLang="en-US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，江苏</a:t>
            </a:r>
            <a:r>
              <a:rPr lang="en-US" altLang="zh-CN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8.0%</a:t>
            </a:r>
            <a:r>
              <a:rPr lang="zh-CN" altLang="en-US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</a:t>
            </a:r>
            <a:r>
              <a:rPr lang="zh-CN" altLang="en-US" dirty="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安徽</a:t>
            </a:r>
            <a:r>
              <a:rPr lang="en-US" altLang="zh-CN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7</a:t>
            </a:r>
            <a:r>
              <a:rPr lang="en-US" altLang="zh-CN" dirty="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.9</a:t>
            </a:r>
            <a:r>
              <a:rPr lang="en-US" altLang="zh-CN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%</a:t>
            </a:r>
            <a:r>
              <a:rPr lang="zh-CN" altLang="en-US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</a:t>
            </a:r>
            <a:r>
              <a:rPr lang="zh-CN" altLang="en-US" dirty="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山东</a:t>
            </a:r>
            <a:r>
              <a:rPr lang="en-US" altLang="zh-CN" dirty="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6.6%</a:t>
            </a:r>
            <a:r>
              <a:rPr lang="zh-CN" altLang="en-US" dirty="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，其余</a:t>
            </a:r>
            <a:r>
              <a:rPr lang="zh-CN" altLang="en-US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各省份共</a:t>
            </a:r>
            <a:r>
              <a:rPr lang="zh-CN" altLang="en-US" dirty="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占</a:t>
            </a:r>
            <a:r>
              <a:rPr lang="en-US" altLang="zh-CN" dirty="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34.0%</a:t>
            </a:r>
            <a:endParaRPr lang="zh-CN" altLang="en-US" dirty="0">
              <a:solidFill>
                <a:srgbClr val="0070C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438348" y="5419194"/>
            <a:ext cx="19182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其它</a:t>
            </a:r>
            <a:r>
              <a:rPr lang="en-US" altLang="zh-CN" sz="20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3.0%</a:t>
            </a:r>
            <a:endParaRPr lang="zh-CN" altLang="en-US" sz="20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051720" y="3247076"/>
            <a:ext cx="69499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江西</a:t>
            </a:r>
            <a:r>
              <a:rPr lang="en-US" altLang="zh-CN" dirty="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30.5%</a:t>
            </a:r>
            <a:r>
              <a:rPr lang="zh-CN" altLang="en-US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，湖南</a:t>
            </a:r>
            <a:r>
              <a:rPr lang="en-US" altLang="zh-CN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11.2%</a:t>
            </a:r>
            <a:r>
              <a:rPr lang="zh-CN" altLang="en-US" dirty="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</a:t>
            </a:r>
            <a:r>
              <a:rPr lang="zh-CN" altLang="en-US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山东</a:t>
            </a:r>
            <a:r>
              <a:rPr lang="en-US" altLang="zh-CN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9.4%</a:t>
            </a:r>
            <a:r>
              <a:rPr lang="zh-CN" altLang="en-US" dirty="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，安徽</a:t>
            </a:r>
            <a:r>
              <a:rPr lang="en-US" altLang="zh-CN" dirty="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9.3%</a:t>
            </a:r>
            <a:r>
              <a:rPr lang="zh-CN" altLang="en-US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，江苏</a:t>
            </a:r>
            <a:r>
              <a:rPr lang="en-US" altLang="zh-CN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8.3%</a:t>
            </a:r>
            <a:r>
              <a:rPr lang="zh-CN" altLang="en-US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，其余各省份共占</a:t>
            </a:r>
            <a:r>
              <a:rPr lang="en-US" altLang="zh-CN" dirty="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31.2%</a:t>
            </a:r>
            <a:endParaRPr lang="zh-CN" altLang="en-US" dirty="0">
              <a:solidFill>
                <a:srgbClr val="0070C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4051720" y="5318193"/>
            <a:ext cx="69499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湖南</a:t>
            </a:r>
            <a:r>
              <a:rPr lang="en-US" altLang="zh-CN" dirty="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21.1%</a:t>
            </a:r>
            <a:r>
              <a:rPr lang="zh-CN" altLang="en-US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</a:t>
            </a:r>
            <a:r>
              <a:rPr lang="zh-CN" altLang="en-US" dirty="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江西</a:t>
            </a:r>
            <a:r>
              <a:rPr lang="en-US" altLang="zh-CN" dirty="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17.0%</a:t>
            </a:r>
            <a:r>
              <a:rPr lang="zh-CN" altLang="en-US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</a:t>
            </a:r>
            <a:r>
              <a:rPr lang="zh-CN" altLang="en-US" dirty="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湖北</a:t>
            </a:r>
            <a:r>
              <a:rPr lang="en-US" altLang="zh-CN" dirty="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12.9%</a:t>
            </a:r>
            <a:r>
              <a:rPr lang="zh-CN" altLang="en-US" dirty="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，江苏</a:t>
            </a:r>
            <a:r>
              <a:rPr lang="en-US" altLang="zh-CN" dirty="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4.7%</a:t>
            </a:r>
            <a:r>
              <a:rPr lang="zh-CN" altLang="en-US" dirty="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，北京</a:t>
            </a:r>
            <a:r>
              <a:rPr lang="en-US" altLang="zh-CN" dirty="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4.7%</a:t>
            </a:r>
            <a:r>
              <a:rPr lang="zh-CN" altLang="en-US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，其余各省份共占</a:t>
            </a:r>
            <a:r>
              <a:rPr lang="en-US" altLang="zh-CN" dirty="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39.8%</a:t>
            </a:r>
            <a:endParaRPr lang="zh-CN" altLang="en-US" dirty="0">
              <a:solidFill>
                <a:srgbClr val="0070C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7" name="Freeform 17"/>
          <p:cNvSpPr>
            <a:spLocks noEditPoints="1"/>
          </p:cNvSpPr>
          <p:nvPr/>
        </p:nvSpPr>
        <p:spPr bwMode="auto">
          <a:xfrm>
            <a:off x="1414512" y="5134667"/>
            <a:ext cx="763035" cy="784727"/>
          </a:xfrm>
          <a:custGeom>
            <a:avLst/>
            <a:gdLst>
              <a:gd name="T0" fmla="*/ 160 w 185"/>
              <a:gd name="T1" fmla="*/ 64 h 190"/>
              <a:gd name="T2" fmla="*/ 160 w 185"/>
              <a:gd name="T3" fmla="*/ 24 h 190"/>
              <a:gd name="T4" fmla="*/ 38 w 185"/>
              <a:gd name="T5" fmla="*/ 24 h 190"/>
              <a:gd name="T6" fmla="*/ 7 w 185"/>
              <a:gd name="T7" fmla="*/ 44 h 190"/>
              <a:gd name="T8" fmla="*/ 39 w 185"/>
              <a:gd name="T9" fmla="*/ 64 h 190"/>
              <a:gd name="T10" fmla="*/ 160 w 185"/>
              <a:gd name="T11" fmla="*/ 64 h 190"/>
              <a:gd name="T12" fmla="*/ 100 w 185"/>
              <a:gd name="T13" fmla="*/ 0 h 190"/>
              <a:gd name="T14" fmla="*/ 88 w 185"/>
              <a:gd name="T15" fmla="*/ 0 h 190"/>
              <a:gd name="T16" fmla="*/ 88 w 185"/>
              <a:gd name="T17" fmla="*/ 20 h 190"/>
              <a:gd name="T18" fmla="*/ 100 w 185"/>
              <a:gd name="T19" fmla="*/ 20 h 190"/>
              <a:gd name="T20" fmla="*/ 100 w 185"/>
              <a:gd name="T21" fmla="*/ 0 h 190"/>
              <a:gd name="T22" fmla="*/ 100 w 185"/>
              <a:gd name="T23" fmla="*/ 168 h 190"/>
              <a:gd name="T24" fmla="*/ 100 w 185"/>
              <a:gd name="T25" fmla="*/ 116 h 190"/>
              <a:gd name="T26" fmla="*/ 88 w 185"/>
              <a:gd name="T27" fmla="*/ 116 h 190"/>
              <a:gd name="T28" fmla="*/ 88 w 185"/>
              <a:gd name="T29" fmla="*/ 168 h 190"/>
              <a:gd name="T30" fmla="*/ 100 w 185"/>
              <a:gd name="T31" fmla="*/ 168 h 190"/>
              <a:gd name="T32" fmla="*/ 121 w 185"/>
              <a:gd name="T33" fmla="*/ 132 h 190"/>
              <a:gd name="T34" fmla="*/ 120 w 185"/>
              <a:gd name="T35" fmla="*/ 143 h 190"/>
              <a:gd name="T36" fmla="*/ 160 w 185"/>
              <a:gd name="T37" fmla="*/ 160 h 190"/>
              <a:gd name="T38" fmla="*/ 92 w 185"/>
              <a:gd name="T39" fmla="*/ 180 h 190"/>
              <a:gd name="T40" fmla="*/ 24 w 185"/>
              <a:gd name="T41" fmla="*/ 160 h 190"/>
              <a:gd name="T42" fmla="*/ 64 w 185"/>
              <a:gd name="T43" fmla="*/ 143 h 190"/>
              <a:gd name="T44" fmla="*/ 63 w 185"/>
              <a:gd name="T45" fmla="*/ 132 h 190"/>
              <a:gd name="T46" fmla="*/ 0 w 185"/>
              <a:gd name="T47" fmla="*/ 160 h 190"/>
              <a:gd name="T48" fmla="*/ 92 w 185"/>
              <a:gd name="T49" fmla="*/ 190 h 190"/>
              <a:gd name="T50" fmla="*/ 185 w 185"/>
              <a:gd name="T51" fmla="*/ 160 h 190"/>
              <a:gd name="T52" fmla="*/ 121 w 185"/>
              <a:gd name="T53" fmla="*/ 132 h 190"/>
              <a:gd name="T54" fmla="*/ 160 w 185"/>
              <a:gd name="T55" fmla="*/ 92 h 190"/>
              <a:gd name="T56" fmla="*/ 128 w 185"/>
              <a:gd name="T57" fmla="*/ 72 h 190"/>
              <a:gd name="T58" fmla="*/ 48 w 185"/>
              <a:gd name="T59" fmla="*/ 72 h 190"/>
              <a:gd name="T60" fmla="*/ 48 w 185"/>
              <a:gd name="T61" fmla="*/ 112 h 190"/>
              <a:gd name="T62" fmla="*/ 128 w 185"/>
              <a:gd name="T63" fmla="*/ 112 h 190"/>
              <a:gd name="T64" fmla="*/ 160 w 185"/>
              <a:gd name="T65" fmla="*/ 92 h 1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85" h="190">
                <a:moveTo>
                  <a:pt x="160" y="64"/>
                </a:moveTo>
                <a:cubicBezTo>
                  <a:pt x="160" y="24"/>
                  <a:pt x="160" y="24"/>
                  <a:pt x="160" y="24"/>
                </a:cubicBezTo>
                <a:cubicBezTo>
                  <a:pt x="38" y="24"/>
                  <a:pt x="38" y="24"/>
                  <a:pt x="38" y="24"/>
                </a:cubicBezTo>
                <a:cubicBezTo>
                  <a:pt x="7" y="44"/>
                  <a:pt x="7" y="44"/>
                  <a:pt x="7" y="44"/>
                </a:cubicBezTo>
                <a:cubicBezTo>
                  <a:pt x="39" y="64"/>
                  <a:pt x="39" y="64"/>
                  <a:pt x="39" y="64"/>
                </a:cubicBezTo>
                <a:lnTo>
                  <a:pt x="160" y="64"/>
                </a:lnTo>
                <a:close/>
                <a:moveTo>
                  <a:pt x="100" y="0"/>
                </a:moveTo>
                <a:cubicBezTo>
                  <a:pt x="88" y="0"/>
                  <a:pt x="88" y="0"/>
                  <a:pt x="88" y="0"/>
                </a:cubicBezTo>
                <a:cubicBezTo>
                  <a:pt x="88" y="20"/>
                  <a:pt x="88" y="20"/>
                  <a:pt x="88" y="20"/>
                </a:cubicBezTo>
                <a:cubicBezTo>
                  <a:pt x="100" y="20"/>
                  <a:pt x="100" y="20"/>
                  <a:pt x="100" y="20"/>
                </a:cubicBezTo>
                <a:lnTo>
                  <a:pt x="100" y="0"/>
                </a:lnTo>
                <a:close/>
                <a:moveTo>
                  <a:pt x="100" y="168"/>
                </a:moveTo>
                <a:cubicBezTo>
                  <a:pt x="100" y="116"/>
                  <a:pt x="100" y="116"/>
                  <a:pt x="100" y="116"/>
                </a:cubicBezTo>
                <a:cubicBezTo>
                  <a:pt x="88" y="116"/>
                  <a:pt x="88" y="116"/>
                  <a:pt x="88" y="116"/>
                </a:cubicBezTo>
                <a:cubicBezTo>
                  <a:pt x="88" y="168"/>
                  <a:pt x="88" y="168"/>
                  <a:pt x="88" y="168"/>
                </a:cubicBezTo>
                <a:lnTo>
                  <a:pt x="100" y="168"/>
                </a:lnTo>
                <a:close/>
                <a:moveTo>
                  <a:pt x="121" y="132"/>
                </a:moveTo>
                <a:cubicBezTo>
                  <a:pt x="120" y="143"/>
                  <a:pt x="120" y="143"/>
                  <a:pt x="120" y="143"/>
                </a:cubicBezTo>
                <a:cubicBezTo>
                  <a:pt x="142" y="146"/>
                  <a:pt x="160" y="153"/>
                  <a:pt x="160" y="160"/>
                </a:cubicBezTo>
                <a:cubicBezTo>
                  <a:pt x="160" y="171"/>
                  <a:pt x="126" y="180"/>
                  <a:pt x="92" y="180"/>
                </a:cubicBezTo>
                <a:cubicBezTo>
                  <a:pt x="59" y="180"/>
                  <a:pt x="24" y="171"/>
                  <a:pt x="24" y="160"/>
                </a:cubicBezTo>
                <a:cubicBezTo>
                  <a:pt x="24" y="153"/>
                  <a:pt x="42" y="146"/>
                  <a:pt x="64" y="143"/>
                </a:cubicBezTo>
                <a:cubicBezTo>
                  <a:pt x="63" y="132"/>
                  <a:pt x="63" y="132"/>
                  <a:pt x="63" y="132"/>
                </a:cubicBezTo>
                <a:cubicBezTo>
                  <a:pt x="26" y="136"/>
                  <a:pt x="0" y="147"/>
                  <a:pt x="0" y="160"/>
                </a:cubicBezTo>
                <a:cubicBezTo>
                  <a:pt x="0" y="177"/>
                  <a:pt x="41" y="190"/>
                  <a:pt x="92" y="190"/>
                </a:cubicBezTo>
                <a:cubicBezTo>
                  <a:pt x="143" y="190"/>
                  <a:pt x="185" y="177"/>
                  <a:pt x="185" y="160"/>
                </a:cubicBezTo>
                <a:cubicBezTo>
                  <a:pt x="185" y="147"/>
                  <a:pt x="158" y="136"/>
                  <a:pt x="121" y="132"/>
                </a:cubicBezTo>
                <a:close/>
                <a:moveTo>
                  <a:pt x="160" y="92"/>
                </a:moveTo>
                <a:cubicBezTo>
                  <a:pt x="128" y="72"/>
                  <a:pt x="128" y="72"/>
                  <a:pt x="128" y="72"/>
                </a:cubicBezTo>
                <a:cubicBezTo>
                  <a:pt x="48" y="72"/>
                  <a:pt x="48" y="72"/>
                  <a:pt x="48" y="72"/>
                </a:cubicBezTo>
                <a:cubicBezTo>
                  <a:pt x="48" y="112"/>
                  <a:pt x="48" y="112"/>
                  <a:pt x="48" y="112"/>
                </a:cubicBezTo>
                <a:cubicBezTo>
                  <a:pt x="128" y="112"/>
                  <a:pt x="128" y="112"/>
                  <a:pt x="128" y="112"/>
                </a:cubicBezTo>
                <a:lnTo>
                  <a:pt x="160" y="92"/>
                </a:lnTo>
                <a:close/>
              </a:path>
            </a:pathLst>
          </a:custGeom>
          <a:solidFill>
            <a:srgbClr val="6C7A8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0" name="Freeform 30"/>
          <p:cNvSpPr>
            <a:spLocks noEditPoints="1"/>
          </p:cNvSpPr>
          <p:nvPr/>
        </p:nvSpPr>
        <p:spPr bwMode="auto">
          <a:xfrm>
            <a:off x="1380948" y="4117608"/>
            <a:ext cx="820454" cy="821730"/>
          </a:xfrm>
          <a:custGeom>
            <a:avLst/>
            <a:gdLst>
              <a:gd name="T0" fmla="*/ 86 w 199"/>
              <a:gd name="T1" fmla="*/ 44 h 199"/>
              <a:gd name="T2" fmla="*/ 112 w 199"/>
              <a:gd name="T3" fmla="*/ 44 h 199"/>
              <a:gd name="T4" fmla="*/ 116 w 199"/>
              <a:gd name="T5" fmla="*/ 41 h 199"/>
              <a:gd name="T6" fmla="*/ 116 w 199"/>
              <a:gd name="T7" fmla="*/ 39 h 199"/>
              <a:gd name="T8" fmla="*/ 112 w 199"/>
              <a:gd name="T9" fmla="*/ 36 h 199"/>
              <a:gd name="T10" fmla="*/ 86 w 199"/>
              <a:gd name="T11" fmla="*/ 36 h 199"/>
              <a:gd name="T12" fmla="*/ 82 w 199"/>
              <a:gd name="T13" fmla="*/ 36 h 199"/>
              <a:gd name="T14" fmla="*/ 82 w 199"/>
              <a:gd name="T15" fmla="*/ 41 h 199"/>
              <a:gd name="T16" fmla="*/ 86 w 199"/>
              <a:gd name="T17" fmla="*/ 44 h 199"/>
              <a:gd name="T18" fmla="*/ 71 w 199"/>
              <a:gd name="T19" fmla="*/ 122 h 199"/>
              <a:gd name="T20" fmla="*/ 61 w 199"/>
              <a:gd name="T21" fmla="*/ 132 h 199"/>
              <a:gd name="T22" fmla="*/ 71 w 199"/>
              <a:gd name="T23" fmla="*/ 142 h 199"/>
              <a:gd name="T24" fmla="*/ 81 w 199"/>
              <a:gd name="T25" fmla="*/ 132 h 199"/>
              <a:gd name="T26" fmla="*/ 71 w 199"/>
              <a:gd name="T27" fmla="*/ 122 h 199"/>
              <a:gd name="T28" fmla="*/ 99 w 199"/>
              <a:gd name="T29" fmla="*/ 0 h 199"/>
              <a:gd name="T30" fmla="*/ 0 w 199"/>
              <a:gd name="T31" fmla="*/ 100 h 199"/>
              <a:gd name="T32" fmla="*/ 99 w 199"/>
              <a:gd name="T33" fmla="*/ 199 h 199"/>
              <a:gd name="T34" fmla="*/ 199 w 199"/>
              <a:gd name="T35" fmla="*/ 100 h 199"/>
              <a:gd name="T36" fmla="*/ 99 w 199"/>
              <a:gd name="T37" fmla="*/ 0 h 199"/>
              <a:gd name="T38" fmla="*/ 108 w 199"/>
              <a:gd name="T39" fmla="*/ 12 h 199"/>
              <a:gd name="T40" fmla="*/ 115 w 199"/>
              <a:gd name="T41" fmla="*/ 19 h 199"/>
              <a:gd name="T42" fmla="*/ 108 w 199"/>
              <a:gd name="T43" fmla="*/ 26 h 199"/>
              <a:gd name="T44" fmla="*/ 101 w 199"/>
              <a:gd name="T45" fmla="*/ 19 h 199"/>
              <a:gd name="T46" fmla="*/ 108 w 199"/>
              <a:gd name="T47" fmla="*/ 12 h 199"/>
              <a:gd name="T48" fmla="*/ 90 w 199"/>
              <a:gd name="T49" fmla="*/ 12 h 199"/>
              <a:gd name="T50" fmla="*/ 97 w 199"/>
              <a:gd name="T51" fmla="*/ 19 h 199"/>
              <a:gd name="T52" fmla="*/ 90 w 199"/>
              <a:gd name="T53" fmla="*/ 26 h 199"/>
              <a:gd name="T54" fmla="*/ 83 w 199"/>
              <a:gd name="T55" fmla="*/ 19 h 199"/>
              <a:gd name="T56" fmla="*/ 90 w 199"/>
              <a:gd name="T57" fmla="*/ 12 h 199"/>
              <a:gd name="T58" fmla="*/ 151 w 199"/>
              <a:gd name="T59" fmla="*/ 132 h 199"/>
              <a:gd name="T60" fmla="*/ 132 w 199"/>
              <a:gd name="T61" fmla="*/ 154 h 199"/>
              <a:gd name="T62" fmla="*/ 149 w 199"/>
              <a:gd name="T63" fmla="*/ 176 h 199"/>
              <a:gd name="T64" fmla="*/ 134 w 199"/>
              <a:gd name="T65" fmla="*/ 176 h 199"/>
              <a:gd name="T66" fmla="*/ 125 w 199"/>
              <a:gd name="T67" fmla="*/ 164 h 199"/>
              <a:gd name="T68" fmla="*/ 73 w 199"/>
              <a:gd name="T69" fmla="*/ 164 h 199"/>
              <a:gd name="T70" fmla="*/ 64 w 199"/>
              <a:gd name="T71" fmla="*/ 176 h 199"/>
              <a:gd name="T72" fmla="*/ 49 w 199"/>
              <a:gd name="T73" fmla="*/ 176 h 199"/>
              <a:gd name="T74" fmla="*/ 66 w 199"/>
              <a:gd name="T75" fmla="*/ 154 h 199"/>
              <a:gd name="T76" fmla="*/ 47 w 199"/>
              <a:gd name="T77" fmla="*/ 132 h 199"/>
              <a:gd name="T78" fmla="*/ 47 w 199"/>
              <a:gd name="T79" fmla="*/ 50 h 199"/>
              <a:gd name="T80" fmla="*/ 71 w 199"/>
              <a:gd name="T81" fmla="*/ 27 h 199"/>
              <a:gd name="T82" fmla="*/ 99 w 199"/>
              <a:gd name="T83" fmla="*/ 27 h 199"/>
              <a:gd name="T84" fmla="*/ 127 w 199"/>
              <a:gd name="T85" fmla="*/ 27 h 199"/>
              <a:gd name="T86" fmla="*/ 151 w 199"/>
              <a:gd name="T87" fmla="*/ 50 h 199"/>
              <a:gd name="T88" fmla="*/ 151 w 199"/>
              <a:gd name="T89" fmla="*/ 132 h 199"/>
              <a:gd name="T90" fmla="*/ 126 w 199"/>
              <a:gd name="T91" fmla="*/ 52 h 199"/>
              <a:gd name="T92" fmla="*/ 72 w 199"/>
              <a:gd name="T93" fmla="*/ 52 h 199"/>
              <a:gd name="T94" fmla="*/ 59 w 199"/>
              <a:gd name="T95" fmla="*/ 64 h 199"/>
              <a:gd name="T96" fmla="*/ 59 w 199"/>
              <a:gd name="T97" fmla="*/ 78 h 199"/>
              <a:gd name="T98" fmla="*/ 72 w 199"/>
              <a:gd name="T99" fmla="*/ 88 h 199"/>
              <a:gd name="T100" fmla="*/ 126 w 199"/>
              <a:gd name="T101" fmla="*/ 88 h 199"/>
              <a:gd name="T102" fmla="*/ 139 w 199"/>
              <a:gd name="T103" fmla="*/ 78 h 199"/>
              <a:gd name="T104" fmla="*/ 139 w 199"/>
              <a:gd name="T105" fmla="*/ 64 h 199"/>
              <a:gd name="T106" fmla="*/ 126 w 199"/>
              <a:gd name="T107" fmla="*/ 52 h 199"/>
              <a:gd name="T108" fmla="*/ 126 w 199"/>
              <a:gd name="T109" fmla="*/ 122 h 199"/>
              <a:gd name="T110" fmla="*/ 116 w 199"/>
              <a:gd name="T111" fmla="*/ 132 h 199"/>
              <a:gd name="T112" fmla="*/ 126 w 199"/>
              <a:gd name="T113" fmla="*/ 142 h 199"/>
              <a:gd name="T114" fmla="*/ 136 w 199"/>
              <a:gd name="T115" fmla="*/ 132 h 199"/>
              <a:gd name="T116" fmla="*/ 126 w 199"/>
              <a:gd name="T117" fmla="*/ 122 h 1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199" h="199">
                <a:moveTo>
                  <a:pt x="86" y="44"/>
                </a:moveTo>
                <a:cubicBezTo>
                  <a:pt x="112" y="44"/>
                  <a:pt x="112" y="44"/>
                  <a:pt x="112" y="44"/>
                </a:cubicBezTo>
                <a:cubicBezTo>
                  <a:pt x="114" y="44"/>
                  <a:pt x="116" y="43"/>
                  <a:pt x="116" y="41"/>
                </a:cubicBezTo>
                <a:cubicBezTo>
                  <a:pt x="116" y="39"/>
                  <a:pt x="116" y="39"/>
                  <a:pt x="116" y="39"/>
                </a:cubicBezTo>
                <a:cubicBezTo>
                  <a:pt x="116" y="37"/>
                  <a:pt x="114" y="36"/>
                  <a:pt x="112" y="36"/>
                </a:cubicBezTo>
                <a:cubicBezTo>
                  <a:pt x="86" y="36"/>
                  <a:pt x="86" y="36"/>
                  <a:pt x="86" y="36"/>
                </a:cubicBezTo>
                <a:cubicBezTo>
                  <a:pt x="84" y="36"/>
                  <a:pt x="82" y="34"/>
                  <a:pt x="82" y="36"/>
                </a:cubicBezTo>
                <a:cubicBezTo>
                  <a:pt x="82" y="41"/>
                  <a:pt x="82" y="41"/>
                  <a:pt x="82" y="41"/>
                </a:cubicBezTo>
                <a:cubicBezTo>
                  <a:pt x="82" y="43"/>
                  <a:pt x="84" y="44"/>
                  <a:pt x="86" y="44"/>
                </a:cubicBezTo>
                <a:close/>
                <a:moveTo>
                  <a:pt x="71" y="122"/>
                </a:moveTo>
                <a:cubicBezTo>
                  <a:pt x="66" y="122"/>
                  <a:pt x="61" y="126"/>
                  <a:pt x="61" y="132"/>
                </a:cubicBezTo>
                <a:cubicBezTo>
                  <a:pt x="61" y="137"/>
                  <a:pt x="66" y="142"/>
                  <a:pt x="71" y="142"/>
                </a:cubicBezTo>
                <a:cubicBezTo>
                  <a:pt x="77" y="142"/>
                  <a:pt x="81" y="137"/>
                  <a:pt x="81" y="132"/>
                </a:cubicBezTo>
                <a:cubicBezTo>
                  <a:pt x="81" y="126"/>
                  <a:pt x="77" y="122"/>
                  <a:pt x="71" y="122"/>
                </a:cubicBezTo>
                <a:close/>
                <a:moveTo>
                  <a:pt x="99" y="0"/>
                </a:moveTo>
                <a:cubicBezTo>
                  <a:pt x="44" y="0"/>
                  <a:pt x="0" y="45"/>
                  <a:pt x="0" y="100"/>
                </a:cubicBezTo>
                <a:cubicBezTo>
                  <a:pt x="0" y="155"/>
                  <a:pt x="44" y="199"/>
                  <a:pt x="99" y="199"/>
                </a:cubicBezTo>
                <a:cubicBezTo>
                  <a:pt x="154" y="199"/>
                  <a:pt x="199" y="155"/>
                  <a:pt x="199" y="100"/>
                </a:cubicBezTo>
                <a:cubicBezTo>
                  <a:pt x="199" y="45"/>
                  <a:pt x="154" y="0"/>
                  <a:pt x="99" y="0"/>
                </a:cubicBezTo>
                <a:close/>
                <a:moveTo>
                  <a:pt x="108" y="12"/>
                </a:moveTo>
                <a:cubicBezTo>
                  <a:pt x="112" y="12"/>
                  <a:pt x="115" y="15"/>
                  <a:pt x="115" y="19"/>
                </a:cubicBezTo>
                <a:cubicBezTo>
                  <a:pt x="115" y="23"/>
                  <a:pt x="112" y="26"/>
                  <a:pt x="108" y="26"/>
                </a:cubicBezTo>
                <a:cubicBezTo>
                  <a:pt x="104" y="26"/>
                  <a:pt x="101" y="23"/>
                  <a:pt x="101" y="19"/>
                </a:cubicBezTo>
                <a:cubicBezTo>
                  <a:pt x="101" y="15"/>
                  <a:pt x="104" y="12"/>
                  <a:pt x="108" y="12"/>
                </a:cubicBezTo>
                <a:close/>
                <a:moveTo>
                  <a:pt x="90" y="12"/>
                </a:moveTo>
                <a:cubicBezTo>
                  <a:pt x="94" y="12"/>
                  <a:pt x="97" y="15"/>
                  <a:pt x="97" y="19"/>
                </a:cubicBezTo>
                <a:cubicBezTo>
                  <a:pt x="97" y="23"/>
                  <a:pt x="94" y="26"/>
                  <a:pt x="90" y="26"/>
                </a:cubicBezTo>
                <a:cubicBezTo>
                  <a:pt x="86" y="26"/>
                  <a:pt x="83" y="23"/>
                  <a:pt x="83" y="19"/>
                </a:cubicBezTo>
                <a:cubicBezTo>
                  <a:pt x="83" y="15"/>
                  <a:pt x="86" y="12"/>
                  <a:pt x="90" y="12"/>
                </a:cubicBezTo>
                <a:close/>
                <a:moveTo>
                  <a:pt x="151" y="132"/>
                </a:moveTo>
                <a:cubicBezTo>
                  <a:pt x="151" y="143"/>
                  <a:pt x="141" y="152"/>
                  <a:pt x="132" y="154"/>
                </a:cubicBezTo>
                <a:cubicBezTo>
                  <a:pt x="149" y="176"/>
                  <a:pt x="149" y="176"/>
                  <a:pt x="149" y="176"/>
                </a:cubicBezTo>
                <a:cubicBezTo>
                  <a:pt x="134" y="176"/>
                  <a:pt x="134" y="176"/>
                  <a:pt x="134" y="176"/>
                </a:cubicBezTo>
                <a:cubicBezTo>
                  <a:pt x="125" y="164"/>
                  <a:pt x="125" y="164"/>
                  <a:pt x="125" y="164"/>
                </a:cubicBezTo>
                <a:cubicBezTo>
                  <a:pt x="73" y="164"/>
                  <a:pt x="73" y="164"/>
                  <a:pt x="73" y="164"/>
                </a:cubicBezTo>
                <a:cubicBezTo>
                  <a:pt x="64" y="176"/>
                  <a:pt x="64" y="176"/>
                  <a:pt x="64" y="176"/>
                </a:cubicBezTo>
                <a:cubicBezTo>
                  <a:pt x="49" y="176"/>
                  <a:pt x="49" y="176"/>
                  <a:pt x="49" y="176"/>
                </a:cubicBezTo>
                <a:cubicBezTo>
                  <a:pt x="66" y="154"/>
                  <a:pt x="66" y="154"/>
                  <a:pt x="66" y="154"/>
                </a:cubicBezTo>
                <a:cubicBezTo>
                  <a:pt x="57" y="152"/>
                  <a:pt x="47" y="143"/>
                  <a:pt x="47" y="132"/>
                </a:cubicBezTo>
                <a:cubicBezTo>
                  <a:pt x="47" y="50"/>
                  <a:pt x="47" y="50"/>
                  <a:pt x="47" y="50"/>
                </a:cubicBezTo>
                <a:cubicBezTo>
                  <a:pt x="47" y="39"/>
                  <a:pt x="58" y="27"/>
                  <a:pt x="71" y="27"/>
                </a:cubicBezTo>
                <a:cubicBezTo>
                  <a:pt x="99" y="27"/>
                  <a:pt x="99" y="27"/>
                  <a:pt x="99" y="27"/>
                </a:cubicBezTo>
                <a:cubicBezTo>
                  <a:pt x="127" y="27"/>
                  <a:pt x="127" y="27"/>
                  <a:pt x="127" y="27"/>
                </a:cubicBezTo>
                <a:cubicBezTo>
                  <a:pt x="140" y="27"/>
                  <a:pt x="151" y="39"/>
                  <a:pt x="151" y="50"/>
                </a:cubicBezTo>
                <a:lnTo>
                  <a:pt x="151" y="132"/>
                </a:lnTo>
                <a:close/>
                <a:moveTo>
                  <a:pt x="126" y="52"/>
                </a:moveTo>
                <a:cubicBezTo>
                  <a:pt x="72" y="52"/>
                  <a:pt x="72" y="52"/>
                  <a:pt x="72" y="52"/>
                </a:cubicBezTo>
                <a:cubicBezTo>
                  <a:pt x="65" y="52"/>
                  <a:pt x="59" y="58"/>
                  <a:pt x="59" y="64"/>
                </a:cubicBezTo>
                <a:cubicBezTo>
                  <a:pt x="59" y="78"/>
                  <a:pt x="59" y="78"/>
                  <a:pt x="59" y="78"/>
                </a:cubicBezTo>
                <a:cubicBezTo>
                  <a:pt x="59" y="85"/>
                  <a:pt x="66" y="88"/>
                  <a:pt x="72" y="88"/>
                </a:cubicBezTo>
                <a:cubicBezTo>
                  <a:pt x="126" y="88"/>
                  <a:pt x="126" y="88"/>
                  <a:pt x="126" y="88"/>
                </a:cubicBezTo>
                <a:cubicBezTo>
                  <a:pt x="132" y="88"/>
                  <a:pt x="139" y="85"/>
                  <a:pt x="139" y="78"/>
                </a:cubicBezTo>
                <a:cubicBezTo>
                  <a:pt x="139" y="64"/>
                  <a:pt x="139" y="64"/>
                  <a:pt x="139" y="64"/>
                </a:cubicBezTo>
                <a:cubicBezTo>
                  <a:pt x="139" y="58"/>
                  <a:pt x="133" y="52"/>
                  <a:pt x="126" y="52"/>
                </a:cubicBezTo>
                <a:close/>
                <a:moveTo>
                  <a:pt x="126" y="122"/>
                </a:moveTo>
                <a:cubicBezTo>
                  <a:pt x="121" y="122"/>
                  <a:pt x="116" y="126"/>
                  <a:pt x="116" y="132"/>
                </a:cubicBezTo>
                <a:cubicBezTo>
                  <a:pt x="116" y="137"/>
                  <a:pt x="121" y="142"/>
                  <a:pt x="126" y="142"/>
                </a:cubicBezTo>
                <a:cubicBezTo>
                  <a:pt x="132" y="142"/>
                  <a:pt x="136" y="137"/>
                  <a:pt x="136" y="132"/>
                </a:cubicBezTo>
                <a:cubicBezTo>
                  <a:pt x="136" y="126"/>
                  <a:pt x="132" y="122"/>
                  <a:pt x="126" y="122"/>
                </a:cubicBezTo>
                <a:close/>
              </a:path>
            </a:pathLst>
          </a:custGeom>
          <a:solidFill>
            <a:srgbClr val="6C7A8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1" name="Freeform 32"/>
          <p:cNvSpPr>
            <a:spLocks noEditPoints="1"/>
          </p:cNvSpPr>
          <p:nvPr/>
        </p:nvSpPr>
        <p:spPr bwMode="auto">
          <a:xfrm>
            <a:off x="1375844" y="3119080"/>
            <a:ext cx="825558" cy="825558"/>
          </a:xfrm>
          <a:custGeom>
            <a:avLst/>
            <a:gdLst>
              <a:gd name="T0" fmla="*/ 81 w 200"/>
              <a:gd name="T1" fmla="*/ 52 h 200"/>
              <a:gd name="T2" fmla="*/ 124 w 200"/>
              <a:gd name="T3" fmla="*/ 52 h 200"/>
              <a:gd name="T4" fmla="*/ 124 w 200"/>
              <a:gd name="T5" fmla="*/ 48 h 200"/>
              <a:gd name="T6" fmla="*/ 81 w 200"/>
              <a:gd name="T7" fmla="*/ 48 h 200"/>
              <a:gd name="T8" fmla="*/ 81 w 200"/>
              <a:gd name="T9" fmla="*/ 52 h 200"/>
              <a:gd name="T10" fmla="*/ 64 w 200"/>
              <a:gd name="T11" fmla="*/ 100 h 200"/>
              <a:gd name="T12" fmla="*/ 141 w 200"/>
              <a:gd name="T13" fmla="*/ 100 h 200"/>
              <a:gd name="T14" fmla="*/ 145 w 200"/>
              <a:gd name="T15" fmla="*/ 94 h 200"/>
              <a:gd name="T16" fmla="*/ 141 w 200"/>
              <a:gd name="T17" fmla="*/ 66 h 200"/>
              <a:gd name="T18" fmla="*/ 135 w 200"/>
              <a:gd name="T19" fmla="*/ 60 h 200"/>
              <a:gd name="T20" fmla="*/ 70 w 200"/>
              <a:gd name="T21" fmla="*/ 60 h 200"/>
              <a:gd name="T22" fmla="*/ 64 w 200"/>
              <a:gd name="T23" fmla="*/ 66 h 200"/>
              <a:gd name="T24" fmla="*/ 60 w 200"/>
              <a:gd name="T25" fmla="*/ 94 h 200"/>
              <a:gd name="T26" fmla="*/ 64 w 200"/>
              <a:gd name="T27" fmla="*/ 100 h 200"/>
              <a:gd name="T28" fmla="*/ 100 w 200"/>
              <a:gd name="T29" fmla="*/ 0 h 200"/>
              <a:gd name="T30" fmla="*/ 0 w 200"/>
              <a:gd name="T31" fmla="*/ 100 h 200"/>
              <a:gd name="T32" fmla="*/ 100 w 200"/>
              <a:gd name="T33" fmla="*/ 200 h 200"/>
              <a:gd name="T34" fmla="*/ 200 w 200"/>
              <a:gd name="T35" fmla="*/ 100 h 200"/>
              <a:gd name="T36" fmla="*/ 100 w 200"/>
              <a:gd name="T37" fmla="*/ 0 h 200"/>
              <a:gd name="T38" fmla="*/ 103 w 200"/>
              <a:gd name="T39" fmla="*/ 38 h 200"/>
              <a:gd name="T40" fmla="*/ 102 w 200"/>
              <a:gd name="T41" fmla="*/ 38 h 200"/>
              <a:gd name="T42" fmla="*/ 102 w 200"/>
              <a:gd name="T43" fmla="*/ 38 h 200"/>
              <a:gd name="T44" fmla="*/ 103 w 200"/>
              <a:gd name="T45" fmla="*/ 38 h 200"/>
              <a:gd name="T46" fmla="*/ 156 w 200"/>
              <a:gd name="T47" fmla="*/ 148 h 200"/>
              <a:gd name="T48" fmla="*/ 146 w 200"/>
              <a:gd name="T49" fmla="*/ 148 h 200"/>
              <a:gd name="T50" fmla="*/ 146 w 200"/>
              <a:gd name="T51" fmla="*/ 157 h 200"/>
              <a:gd name="T52" fmla="*/ 131 w 200"/>
              <a:gd name="T53" fmla="*/ 157 h 200"/>
              <a:gd name="T54" fmla="*/ 131 w 200"/>
              <a:gd name="T55" fmla="*/ 148 h 200"/>
              <a:gd name="T56" fmla="*/ 74 w 200"/>
              <a:gd name="T57" fmla="*/ 148 h 200"/>
              <a:gd name="T58" fmla="*/ 74 w 200"/>
              <a:gd name="T59" fmla="*/ 157 h 200"/>
              <a:gd name="T60" fmla="*/ 59 w 200"/>
              <a:gd name="T61" fmla="*/ 157 h 200"/>
              <a:gd name="T62" fmla="*/ 59 w 200"/>
              <a:gd name="T63" fmla="*/ 148 h 200"/>
              <a:gd name="T64" fmla="*/ 48 w 200"/>
              <a:gd name="T65" fmla="*/ 148 h 200"/>
              <a:gd name="T66" fmla="*/ 48 w 200"/>
              <a:gd name="T67" fmla="*/ 95 h 200"/>
              <a:gd name="T68" fmla="*/ 54 w 200"/>
              <a:gd name="T69" fmla="*/ 57 h 200"/>
              <a:gd name="T70" fmla="*/ 68 w 200"/>
              <a:gd name="T71" fmla="*/ 44 h 200"/>
              <a:gd name="T72" fmla="*/ 102 w 200"/>
              <a:gd name="T73" fmla="*/ 38 h 200"/>
              <a:gd name="T74" fmla="*/ 137 w 200"/>
              <a:gd name="T75" fmla="*/ 44 h 200"/>
              <a:gd name="T76" fmla="*/ 151 w 200"/>
              <a:gd name="T77" fmla="*/ 57 h 200"/>
              <a:gd name="T78" fmla="*/ 156 w 200"/>
              <a:gd name="T79" fmla="*/ 95 h 200"/>
              <a:gd name="T80" fmla="*/ 156 w 200"/>
              <a:gd name="T81" fmla="*/ 148 h 200"/>
              <a:gd name="T82" fmla="*/ 73 w 200"/>
              <a:gd name="T83" fmla="*/ 120 h 200"/>
              <a:gd name="T84" fmla="*/ 61 w 200"/>
              <a:gd name="T85" fmla="*/ 120 h 200"/>
              <a:gd name="T86" fmla="*/ 56 w 200"/>
              <a:gd name="T87" fmla="*/ 123 h 200"/>
              <a:gd name="T88" fmla="*/ 56 w 200"/>
              <a:gd name="T89" fmla="*/ 129 h 200"/>
              <a:gd name="T90" fmla="*/ 61 w 200"/>
              <a:gd name="T91" fmla="*/ 132 h 200"/>
              <a:gd name="T92" fmla="*/ 73 w 200"/>
              <a:gd name="T93" fmla="*/ 132 h 200"/>
              <a:gd name="T94" fmla="*/ 76 w 200"/>
              <a:gd name="T95" fmla="*/ 129 h 200"/>
              <a:gd name="T96" fmla="*/ 76 w 200"/>
              <a:gd name="T97" fmla="*/ 123 h 200"/>
              <a:gd name="T98" fmla="*/ 73 w 200"/>
              <a:gd name="T99" fmla="*/ 120 h 200"/>
              <a:gd name="T100" fmla="*/ 144 w 200"/>
              <a:gd name="T101" fmla="*/ 120 h 200"/>
              <a:gd name="T102" fmla="*/ 132 w 200"/>
              <a:gd name="T103" fmla="*/ 120 h 200"/>
              <a:gd name="T104" fmla="*/ 128 w 200"/>
              <a:gd name="T105" fmla="*/ 123 h 200"/>
              <a:gd name="T106" fmla="*/ 128 w 200"/>
              <a:gd name="T107" fmla="*/ 129 h 200"/>
              <a:gd name="T108" fmla="*/ 132 w 200"/>
              <a:gd name="T109" fmla="*/ 132 h 200"/>
              <a:gd name="T110" fmla="*/ 144 w 200"/>
              <a:gd name="T111" fmla="*/ 132 h 200"/>
              <a:gd name="T112" fmla="*/ 148 w 200"/>
              <a:gd name="T113" fmla="*/ 129 h 200"/>
              <a:gd name="T114" fmla="*/ 148 w 200"/>
              <a:gd name="T115" fmla="*/ 123 h 200"/>
              <a:gd name="T116" fmla="*/ 144 w 200"/>
              <a:gd name="T117" fmla="*/ 120 h 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200" h="200">
                <a:moveTo>
                  <a:pt x="81" y="52"/>
                </a:moveTo>
                <a:cubicBezTo>
                  <a:pt x="124" y="52"/>
                  <a:pt x="124" y="52"/>
                  <a:pt x="124" y="52"/>
                </a:cubicBezTo>
                <a:cubicBezTo>
                  <a:pt x="128" y="52"/>
                  <a:pt x="128" y="48"/>
                  <a:pt x="124" y="48"/>
                </a:cubicBezTo>
                <a:cubicBezTo>
                  <a:pt x="81" y="48"/>
                  <a:pt x="81" y="48"/>
                  <a:pt x="81" y="48"/>
                </a:cubicBezTo>
                <a:cubicBezTo>
                  <a:pt x="77" y="48"/>
                  <a:pt x="77" y="52"/>
                  <a:pt x="81" y="52"/>
                </a:cubicBezTo>
                <a:close/>
                <a:moveTo>
                  <a:pt x="64" y="100"/>
                </a:moveTo>
                <a:cubicBezTo>
                  <a:pt x="141" y="100"/>
                  <a:pt x="141" y="100"/>
                  <a:pt x="141" y="100"/>
                </a:cubicBezTo>
                <a:cubicBezTo>
                  <a:pt x="145" y="100"/>
                  <a:pt x="145" y="97"/>
                  <a:pt x="145" y="94"/>
                </a:cubicBezTo>
                <a:cubicBezTo>
                  <a:pt x="141" y="66"/>
                  <a:pt x="141" y="66"/>
                  <a:pt x="141" y="66"/>
                </a:cubicBezTo>
                <a:cubicBezTo>
                  <a:pt x="141" y="62"/>
                  <a:pt x="139" y="60"/>
                  <a:pt x="135" y="60"/>
                </a:cubicBezTo>
                <a:cubicBezTo>
                  <a:pt x="70" y="60"/>
                  <a:pt x="70" y="60"/>
                  <a:pt x="70" y="60"/>
                </a:cubicBezTo>
                <a:cubicBezTo>
                  <a:pt x="65" y="60"/>
                  <a:pt x="64" y="62"/>
                  <a:pt x="64" y="66"/>
                </a:cubicBezTo>
                <a:cubicBezTo>
                  <a:pt x="60" y="94"/>
                  <a:pt x="60" y="94"/>
                  <a:pt x="60" y="94"/>
                </a:cubicBezTo>
                <a:cubicBezTo>
                  <a:pt x="59" y="97"/>
                  <a:pt x="60" y="100"/>
                  <a:pt x="64" y="100"/>
                </a:cubicBezTo>
                <a:close/>
                <a:moveTo>
                  <a:pt x="100" y="0"/>
                </a:moveTo>
                <a:cubicBezTo>
                  <a:pt x="45" y="0"/>
                  <a:pt x="0" y="45"/>
                  <a:pt x="0" y="100"/>
                </a:cubicBezTo>
                <a:cubicBezTo>
                  <a:pt x="0" y="155"/>
                  <a:pt x="45" y="200"/>
                  <a:pt x="100" y="200"/>
                </a:cubicBezTo>
                <a:cubicBezTo>
                  <a:pt x="155" y="200"/>
                  <a:pt x="200" y="155"/>
                  <a:pt x="200" y="100"/>
                </a:cubicBezTo>
                <a:cubicBezTo>
                  <a:pt x="200" y="45"/>
                  <a:pt x="155" y="0"/>
                  <a:pt x="100" y="0"/>
                </a:cubicBezTo>
                <a:close/>
                <a:moveTo>
                  <a:pt x="103" y="38"/>
                </a:moveTo>
                <a:cubicBezTo>
                  <a:pt x="103" y="38"/>
                  <a:pt x="103" y="38"/>
                  <a:pt x="102" y="38"/>
                </a:cubicBezTo>
                <a:cubicBezTo>
                  <a:pt x="102" y="38"/>
                  <a:pt x="102" y="38"/>
                  <a:pt x="102" y="38"/>
                </a:cubicBezTo>
                <a:lnTo>
                  <a:pt x="103" y="38"/>
                </a:lnTo>
                <a:close/>
                <a:moveTo>
                  <a:pt x="156" y="148"/>
                </a:moveTo>
                <a:cubicBezTo>
                  <a:pt x="146" y="148"/>
                  <a:pt x="146" y="148"/>
                  <a:pt x="146" y="148"/>
                </a:cubicBezTo>
                <a:cubicBezTo>
                  <a:pt x="146" y="157"/>
                  <a:pt x="146" y="157"/>
                  <a:pt x="146" y="157"/>
                </a:cubicBezTo>
                <a:cubicBezTo>
                  <a:pt x="146" y="167"/>
                  <a:pt x="131" y="167"/>
                  <a:pt x="131" y="157"/>
                </a:cubicBezTo>
                <a:cubicBezTo>
                  <a:pt x="131" y="148"/>
                  <a:pt x="131" y="148"/>
                  <a:pt x="131" y="148"/>
                </a:cubicBezTo>
                <a:cubicBezTo>
                  <a:pt x="74" y="148"/>
                  <a:pt x="74" y="148"/>
                  <a:pt x="74" y="148"/>
                </a:cubicBezTo>
                <a:cubicBezTo>
                  <a:pt x="74" y="157"/>
                  <a:pt x="74" y="157"/>
                  <a:pt x="74" y="157"/>
                </a:cubicBezTo>
                <a:cubicBezTo>
                  <a:pt x="74" y="167"/>
                  <a:pt x="59" y="167"/>
                  <a:pt x="59" y="157"/>
                </a:cubicBezTo>
                <a:cubicBezTo>
                  <a:pt x="59" y="148"/>
                  <a:pt x="59" y="148"/>
                  <a:pt x="59" y="148"/>
                </a:cubicBezTo>
                <a:cubicBezTo>
                  <a:pt x="48" y="148"/>
                  <a:pt x="48" y="148"/>
                  <a:pt x="48" y="148"/>
                </a:cubicBezTo>
                <a:cubicBezTo>
                  <a:pt x="48" y="95"/>
                  <a:pt x="48" y="95"/>
                  <a:pt x="48" y="95"/>
                </a:cubicBezTo>
                <a:cubicBezTo>
                  <a:pt x="54" y="57"/>
                  <a:pt x="54" y="57"/>
                  <a:pt x="54" y="57"/>
                </a:cubicBezTo>
                <a:cubicBezTo>
                  <a:pt x="55" y="49"/>
                  <a:pt x="61" y="47"/>
                  <a:pt x="68" y="44"/>
                </a:cubicBezTo>
                <a:cubicBezTo>
                  <a:pt x="75" y="41"/>
                  <a:pt x="91" y="38"/>
                  <a:pt x="102" y="38"/>
                </a:cubicBezTo>
                <a:cubicBezTo>
                  <a:pt x="114" y="38"/>
                  <a:pt x="130" y="41"/>
                  <a:pt x="137" y="44"/>
                </a:cubicBezTo>
                <a:cubicBezTo>
                  <a:pt x="143" y="47"/>
                  <a:pt x="150" y="49"/>
                  <a:pt x="151" y="57"/>
                </a:cubicBezTo>
                <a:cubicBezTo>
                  <a:pt x="156" y="95"/>
                  <a:pt x="156" y="95"/>
                  <a:pt x="156" y="95"/>
                </a:cubicBezTo>
                <a:lnTo>
                  <a:pt x="156" y="148"/>
                </a:lnTo>
                <a:close/>
                <a:moveTo>
                  <a:pt x="73" y="120"/>
                </a:moveTo>
                <a:cubicBezTo>
                  <a:pt x="61" y="120"/>
                  <a:pt x="61" y="120"/>
                  <a:pt x="61" y="120"/>
                </a:cubicBezTo>
                <a:cubicBezTo>
                  <a:pt x="59" y="120"/>
                  <a:pt x="56" y="121"/>
                  <a:pt x="56" y="123"/>
                </a:cubicBezTo>
                <a:cubicBezTo>
                  <a:pt x="56" y="129"/>
                  <a:pt x="56" y="129"/>
                  <a:pt x="56" y="129"/>
                </a:cubicBezTo>
                <a:cubicBezTo>
                  <a:pt x="56" y="131"/>
                  <a:pt x="59" y="132"/>
                  <a:pt x="61" y="132"/>
                </a:cubicBezTo>
                <a:cubicBezTo>
                  <a:pt x="73" y="132"/>
                  <a:pt x="73" y="132"/>
                  <a:pt x="73" y="132"/>
                </a:cubicBezTo>
                <a:cubicBezTo>
                  <a:pt x="74" y="132"/>
                  <a:pt x="76" y="131"/>
                  <a:pt x="76" y="129"/>
                </a:cubicBezTo>
                <a:cubicBezTo>
                  <a:pt x="76" y="123"/>
                  <a:pt x="76" y="123"/>
                  <a:pt x="76" y="123"/>
                </a:cubicBezTo>
                <a:cubicBezTo>
                  <a:pt x="76" y="121"/>
                  <a:pt x="74" y="120"/>
                  <a:pt x="73" y="120"/>
                </a:cubicBezTo>
                <a:close/>
                <a:moveTo>
                  <a:pt x="144" y="120"/>
                </a:moveTo>
                <a:cubicBezTo>
                  <a:pt x="132" y="120"/>
                  <a:pt x="132" y="120"/>
                  <a:pt x="132" y="120"/>
                </a:cubicBezTo>
                <a:cubicBezTo>
                  <a:pt x="131" y="120"/>
                  <a:pt x="128" y="121"/>
                  <a:pt x="128" y="123"/>
                </a:cubicBezTo>
                <a:cubicBezTo>
                  <a:pt x="128" y="129"/>
                  <a:pt x="128" y="129"/>
                  <a:pt x="128" y="129"/>
                </a:cubicBezTo>
                <a:cubicBezTo>
                  <a:pt x="128" y="131"/>
                  <a:pt x="131" y="132"/>
                  <a:pt x="132" y="132"/>
                </a:cubicBezTo>
                <a:cubicBezTo>
                  <a:pt x="144" y="132"/>
                  <a:pt x="144" y="132"/>
                  <a:pt x="144" y="132"/>
                </a:cubicBezTo>
                <a:cubicBezTo>
                  <a:pt x="146" y="132"/>
                  <a:pt x="148" y="131"/>
                  <a:pt x="148" y="129"/>
                </a:cubicBezTo>
                <a:cubicBezTo>
                  <a:pt x="148" y="123"/>
                  <a:pt x="148" y="123"/>
                  <a:pt x="148" y="123"/>
                </a:cubicBezTo>
                <a:cubicBezTo>
                  <a:pt x="148" y="121"/>
                  <a:pt x="146" y="120"/>
                  <a:pt x="144" y="120"/>
                </a:cubicBezTo>
                <a:close/>
              </a:path>
            </a:pathLst>
          </a:custGeom>
          <a:solidFill>
            <a:srgbClr val="6C7A8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733945" y="669135"/>
            <a:ext cx="42717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0066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省外游客停留天数分析</a:t>
            </a:r>
            <a:endParaRPr lang="zh-CN" altLang="en-US" sz="3200" b="1" dirty="0">
              <a:solidFill>
                <a:srgbClr val="006666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23499" y="1936597"/>
            <a:ext cx="397317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    来南雄的省外游客停留天数总体分布特征是：停留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天占</a:t>
            </a:r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44.1%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，停留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天占</a:t>
            </a:r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13.6%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，停留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天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占</a:t>
            </a:r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8.7%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，停留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4-6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天占</a:t>
            </a:r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14.3%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，停留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7-15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天占</a:t>
            </a:r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11.1%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，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15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天以上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占</a:t>
            </a:r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8.2%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。省外游客以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1-2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天的短期旅游为主。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200000"/>
              </a:lnSpc>
            </a:pP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aphicFrame>
        <p:nvGraphicFramePr>
          <p:cNvPr id="8" name="图表 7"/>
          <p:cNvGraphicFramePr/>
          <p:nvPr/>
        </p:nvGraphicFramePr>
        <p:xfrm>
          <a:off x="5393633" y="2127387"/>
          <a:ext cx="5850837" cy="34915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668775" y="636005"/>
            <a:ext cx="42717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0066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省外游客游览景点分析</a:t>
            </a:r>
            <a:endParaRPr lang="zh-CN" altLang="en-US" sz="3200" b="1" dirty="0">
              <a:solidFill>
                <a:srgbClr val="006666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37361" y="1845656"/>
            <a:ext cx="412557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    各景点接待省外游客数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共计</a:t>
            </a:r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5.7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万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人次，包括梅岭梅关古道</a:t>
            </a:r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2.2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万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人次；珠玑古巷</a:t>
            </a:r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2.0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万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人次；梅岭钟鼓岩</a:t>
            </a:r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0.7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万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人次；主田香草世界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0.5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万人次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；帽子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峰森林公园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0.1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万人次；邓坊泉水谷漂流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0.1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万人次；坪田千年银杏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0.1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万人次。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aphicFrame>
        <p:nvGraphicFramePr>
          <p:cNvPr id="10" name="图表 9"/>
          <p:cNvGraphicFramePr/>
          <p:nvPr/>
        </p:nvGraphicFramePr>
        <p:xfrm>
          <a:off x="5294244" y="1969772"/>
          <a:ext cx="5983044" cy="38924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11" name="文本框 10"/>
          <p:cNvSpPr txBox="1"/>
          <p:nvPr/>
        </p:nvSpPr>
        <p:spPr>
          <a:xfrm>
            <a:off x="10105656" y="1715856"/>
            <a:ext cx="106462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单 位：万人次</a:t>
            </a:r>
            <a:endParaRPr lang="zh-CN" altLang="en-US" sz="105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A_淘宝店chenying0907 54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334995" y="2770091"/>
            <a:ext cx="7315197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algn="ctr"/>
            <a:r>
              <a:rPr lang="en-US" altLang="zh-CN" sz="6600" b="1" dirty="0">
                <a:solidFill>
                  <a:srgbClr val="0066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琥珀" panose="02010800040101010101" pitchFamily="2" charset="-122"/>
                <a:ea typeface="华文琥珀" panose="02010800040101010101" pitchFamily="2" charset="-122"/>
              </a:rPr>
              <a:t>Thank You</a:t>
            </a:r>
            <a:endParaRPr lang="zh-CN" altLang="en-US" sz="6600" b="1" dirty="0">
              <a:solidFill>
                <a:srgbClr val="00666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琥珀" panose="02010800040101010101" pitchFamily="2" charset="-122"/>
              <a:ea typeface="华文琥珀" panose="0201080004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A_淘宝店chenying0907 12"/>
          <p:cNvSpPr txBox="1"/>
          <p:nvPr>
            <p:custDataLst>
              <p:tags r:id="rId1"/>
            </p:custDataLst>
          </p:nvPr>
        </p:nvSpPr>
        <p:spPr bwMode="auto">
          <a:xfrm>
            <a:off x="3766935" y="2231677"/>
            <a:ext cx="4224469" cy="9130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zh-CN" sz="5335" i="1" dirty="0">
                <a:solidFill>
                  <a:schemeClr val="accent1">
                    <a:lumMod val="7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" panose="020B0604020202020204" pitchFamily="34" charset="0"/>
              </a:rPr>
              <a:t>PART ONE</a:t>
            </a:r>
            <a:endParaRPr lang="zh-CN" altLang="en-US" sz="5335" i="1" baseline="-3000" dirty="0">
              <a:solidFill>
                <a:schemeClr val="accent1">
                  <a:lumMod val="7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Arial" panose="020B0604020202020204" pitchFamily="34" charset="0"/>
            </a:endParaRPr>
          </a:p>
        </p:txBody>
      </p:sp>
      <p:sp>
        <p:nvSpPr>
          <p:cNvPr id="14" name="PA_淘宝店chenying0907 111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2333989" y="3269948"/>
            <a:ext cx="7090364" cy="8309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372" tIns="45684" rIns="91372" bIns="45684">
            <a:spAutoFit/>
          </a:bodyPr>
          <a:lstStyle>
            <a:lvl1pPr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b="1" dirty="0" smtClean="0">
                <a:solidFill>
                  <a:srgbClr val="229A8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游客总体</a:t>
            </a:r>
            <a:r>
              <a:rPr lang="zh-CN" altLang="en-US" sz="4800" b="1" dirty="0">
                <a:solidFill>
                  <a:srgbClr val="229A8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分析</a:t>
            </a:r>
            <a:endParaRPr lang="zh-CN" altLang="en-US" sz="4800" b="1" dirty="0">
              <a:solidFill>
                <a:srgbClr val="229A8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" name="PA_图片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 cstate="screen"/>
          <a:stretch>
            <a:fillRect/>
          </a:stretch>
        </p:blipFill>
        <p:spPr>
          <a:xfrm>
            <a:off x="3653191" y="2390998"/>
            <a:ext cx="447011" cy="5943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687438" y="722146"/>
            <a:ext cx="42717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0066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每日游客数量及走势</a:t>
            </a:r>
            <a:endParaRPr lang="zh-CN" altLang="en-US" sz="3200" b="1" dirty="0">
              <a:solidFill>
                <a:srgbClr val="006666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17453" y="1998175"/>
            <a:ext cx="357228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   </a:t>
            </a:r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 2018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年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5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月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来南雄旅游的游客共计</a:t>
            </a:r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20.7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万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人，每天接待游客人次如右图所示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，</a:t>
            </a:r>
            <a:r>
              <a:rPr lang="zh-CN" altLang="en-US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在</a:t>
            </a:r>
            <a:r>
              <a:rPr lang="en-US" altLang="zh-CN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5</a:t>
            </a:r>
            <a:r>
              <a:rPr lang="zh-CN" altLang="en-US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月</a:t>
            </a:r>
            <a:r>
              <a:rPr lang="en-US" altLang="zh-CN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altLang="en-US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日劳动节、</a:t>
            </a:r>
            <a:r>
              <a:rPr lang="en-US" altLang="zh-CN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5</a:t>
            </a:r>
            <a:r>
              <a:rPr lang="zh-CN" altLang="en-US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月</a:t>
            </a:r>
            <a:r>
              <a:rPr lang="en-US" altLang="zh-CN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13</a:t>
            </a:r>
            <a:r>
              <a:rPr lang="zh-CN" altLang="en-US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日母亲节游客人数较多。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建议节假日期间在主要交通枢纽布置相关餐饮、交通、住宿指引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aphicFrame>
        <p:nvGraphicFramePr>
          <p:cNvPr id="8" name="图表 7"/>
          <p:cNvGraphicFramePr/>
          <p:nvPr/>
        </p:nvGraphicFramePr>
        <p:xfrm>
          <a:off x="4491722" y="2186176"/>
          <a:ext cx="6766000" cy="35897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545032" y="692472"/>
            <a:ext cx="49430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0066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来南雄游客交通工具分析</a:t>
            </a:r>
            <a:endParaRPr lang="zh-CN" altLang="en-US" sz="3200" b="1" dirty="0">
              <a:solidFill>
                <a:srgbClr val="006666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66640" y="1784658"/>
            <a:ext cx="105000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    来南雄游客使用交通工具中汽车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占</a:t>
            </a:r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75.1%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、火车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占</a:t>
            </a:r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16.7%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、其它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占</a:t>
            </a:r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8.3%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；汽车仍是来南雄的主要交通工具，做好各大汽车站的乘车路线安排、乘车指引与服务仍然十分重要。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390649" y="3280643"/>
            <a:ext cx="19182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汽车</a:t>
            </a:r>
            <a:r>
              <a:rPr lang="en-US" altLang="zh-CN" sz="20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75.1%</a:t>
            </a:r>
            <a:endParaRPr lang="zh-CN" altLang="en-US" sz="20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390649" y="4353996"/>
            <a:ext cx="19182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火车</a:t>
            </a:r>
            <a:r>
              <a:rPr lang="en-US" altLang="zh-CN" sz="20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16.7%</a:t>
            </a:r>
            <a:endParaRPr lang="zh-CN" altLang="en-US" sz="20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057028" y="4345500"/>
            <a:ext cx="65570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广东</a:t>
            </a:r>
            <a:r>
              <a:rPr lang="en-US" altLang="zh-CN" dirty="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82.6%</a:t>
            </a:r>
            <a:r>
              <a:rPr lang="zh-CN" altLang="en-US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</a:t>
            </a:r>
            <a:r>
              <a:rPr lang="zh-CN" altLang="en-US" dirty="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江西</a:t>
            </a:r>
            <a:r>
              <a:rPr lang="en-US" altLang="zh-CN" dirty="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4.2%</a:t>
            </a:r>
            <a:r>
              <a:rPr lang="zh-CN" altLang="en-US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</a:t>
            </a:r>
            <a:r>
              <a:rPr lang="zh-CN" altLang="en-US" dirty="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湖南</a:t>
            </a:r>
            <a:r>
              <a:rPr lang="en-US" altLang="zh-CN" dirty="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3.3%</a:t>
            </a:r>
            <a:r>
              <a:rPr lang="zh-CN" altLang="en-US" dirty="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，江苏</a:t>
            </a:r>
            <a:r>
              <a:rPr lang="en-US" altLang="zh-CN" dirty="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1.4%</a:t>
            </a:r>
            <a:r>
              <a:rPr lang="zh-CN" altLang="en-US" dirty="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、安徽</a:t>
            </a:r>
            <a:r>
              <a:rPr lang="en-US" altLang="zh-CN" dirty="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1.4%</a:t>
            </a:r>
            <a:r>
              <a:rPr lang="zh-CN" altLang="en-US" dirty="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，其余</a:t>
            </a:r>
            <a:r>
              <a:rPr lang="zh-CN" altLang="en-US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各省份共</a:t>
            </a:r>
            <a:r>
              <a:rPr lang="zh-CN" altLang="en-US" dirty="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占</a:t>
            </a:r>
            <a:r>
              <a:rPr lang="en-US" altLang="zh-CN" dirty="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7.1</a:t>
            </a:r>
            <a:r>
              <a:rPr lang="en-US" altLang="zh-CN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%</a:t>
            </a:r>
            <a:endParaRPr lang="zh-CN" altLang="en-US" dirty="0">
              <a:solidFill>
                <a:srgbClr val="0070C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390649" y="5387393"/>
            <a:ext cx="19182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其它</a:t>
            </a:r>
            <a:r>
              <a:rPr lang="en-US" altLang="zh-CN" sz="20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8.3%</a:t>
            </a:r>
            <a:endParaRPr lang="zh-CN" altLang="en-US" sz="20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057028" y="3237139"/>
            <a:ext cx="65570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广东</a:t>
            </a:r>
            <a:r>
              <a:rPr lang="en-US" altLang="zh-CN" dirty="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71.2%</a:t>
            </a:r>
            <a:r>
              <a:rPr lang="zh-CN" altLang="en-US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</a:t>
            </a:r>
            <a:r>
              <a:rPr lang="zh-CN" altLang="en-US" dirty="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江西</a:t>
            </a:r>
            <a:r>
              <a:rPr lang="en-US" altLang="zh-CN" dirty="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8.8%</a:t>
            </a:r>
            <a:r>
              <a:rPr lang="zh-CN" altLang="en-US" dirty="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，湖南</a:t>
            </a:r>
            <a:r>
              <a:rPr lang="en-US" altLang="zh-CN" dirty="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3.2%</a:t>
            </a:r>
            <a:r>
              <a:rPr lang="zh-CN" altLang="en-US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，山东</a:t>
            </a:r>
            <a:r>
              <a:rPr lang="en-US" altLang="zh-CN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2.7%</a:t>
            </a:r>
            <a:r>
              <a:rPr lang="zh-CN" altLang="en-US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，安徽</a:t>
            </a:r>
            <a:r>
              <a:rPr lang="en-US" altLang="zh-CN" dirty="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2.7%</a:t>
            </a:r>
            <a:r>
              <a:rPr lang="zh-CN" altLang="en-US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，其余各省份共占</a:t>
            </a:r>
            <a:r>
              <a:rPr lang="en-US" altLang="zh-CN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11.4%</a:t>
            </a:r>
            <a:endParaRPr lang="zh-CN" altLang="en-US" dirty="0">
              <a:solidFill>
                <a:srgbClr val="0070C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057028" y="5336725"/>
            <a:ext cx="66431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广东</a:t>
            </a:r>
            <a:r>
              <a:rPr lang="en-US" altLang="zh-CN" dirty="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90.8%</a:t>
            </a:r>
            <a:r>
              <a:rPr lang="zh-CN" altLang="en-US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</a:t>
            </a:r>
            <a:r>
              <a:rPr lang="zh-CN" altLang="en-US" dirty="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湖南</a:t>
            </a:r>
            <a:r>
              <a:rPr lang="en-US" altLang="zh-CN" dirty="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1.9%</a:t>
            </a:r>
            <a:r>
              <a:rPr lang="zh-CN" altLang="en-US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，江西</a:t>
            </a:r>
            <a:r>
              <a:rPr lang="en-US" altLang="zh-CN" dirty="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1.6%</a:t>
            </a:r>
            <a:r>
              <a:rPr lang="zh-CN" altLang="en-US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</a:t>
            </a:r>
            <a:r>
              <a:rPr lang="zh-CN" altLang="en-US" dirty="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湖北</a:t>
            </a:r>
            <a:r>
              <a:rPr lang="en-US" altLang="zh-CN" dirty="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1.2%</a:t>
            </a:r>
            <a:r>
              <a:rPr lang="zh-CN" altLang="en-US" dirty="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，江苏</a:t>
            </a:r>
            <a:r>
              <a:rPr lang="en-US" altLang="zh-CN" dirty="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0.4%</a:t>
            </a:r>
            <a:r>
              <a:rPr lang="zh-CN" altLang="en-US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，其余各省份共</a:t>
            </a:r>
            <a:r>
              <a:rPr lang="zh-CN" altLang="en-US" dirty="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占</a:t>
            </a:r>
            <a:r>
              <a:rPr lang="en-US" altLang="zh-CN" dirty="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4.1%</a:t>
            </a:r>
            <a:endParaRPr lang="zh-CN" altLang="en-US" dirty="0">
              <a:solidFill>
                <a:srgbClr val="0070C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1" name="Freeform 17"/>
          <p:cNvSpPr>
            <a:spLocks noEditPoints="1"/>
          </p:cNvSpPr>
          <p:nvPr/>
        </p:nvSpPr>
        <p:spPr bwMode="auto">
          <a:xfrm>
            <a:off x="1387228" y="5088993"/>
            <a:ext cx="763035" cy="784727"/>
          </a:xfrm>
          <a:custGeom>
            <a:avLst/>
            <a:gdLst>
              <a:gd name="T0" fmla="*/ 160 w 185"/>
              <a:gd name="T1" fmla="*/ 64 h 190"/>
              <a:gd name="T2" fmla="*/ 160 w 185"/>
              <a:gd name="T3" fmla="*/ 24 h 190"/>
              <a:gd name="T4" fmla="*/ 38 w 185"/>
              <a:gd name="T5" fmla="*/ 24 h 190"/>
              <a:gd name="T6" fmla="*/ 7 w 185"/>
              <a:gd name="T7" fmla="*/ 44 h 190"/>
              <a:gd name="T8" fmla="*/ 39 w 185"/>
              <a:gd name="T9" fmla="*/ 64 h 190"/>
              <a:gd name="T10" fmla="*/ 160 w 185"/>
              <a:gd name="T11" fmla="*/ 64 h 190"/>
              <a:gd name="T12" fmla="*/ 100 w 185"/>
              <a:gd name="T13" fmla="*/ 0 h 190"/>
              <a:gd name="T14" fmla="*/ 88 w 185"/>
              <a:gd name="T15" fmla="*/ 0 h 190"/>
              <a:gd name="T16" fmla="*/ 88 w 185"/>
              <a:gd name="T17" fmla="*/ 20 h 190"/>
              <a:gd name="T18" fmla="*/ 100 w 185"/>
              <a:gd name="T19" fmla="*/ 20 h 190"/>
              <a:gd name="T20" fmla="*/ 100 w 185"/>
              <a:gd name="T21" fmla="*/ 0 h 190"/>
              <a:gd name="T22" fmla="*/ 100 w 185"/>
              <a:gd name="T23" fmla="*/ 168 h 190"/>
              <a:gd name="T24" fmla="*/ 100 w 185"/>
              <a:gd name="T25" fmla="*/ 116 h 190"/>
              <a:gd name="T26" fmla="*/ 88 w 185"/>
              <a:gd name="T27" fmla="*/ 116 h 190"/>
              <a:gd name="T28" fmla="*/ 88 w 185"/>
              <a:gd name="T29" fmla="*/ 168 h 190"/>
              <a:gd name="T30" fmla="*/ 100 w 185"/>
              <a:gd name="T31" fmla="*/ 168 h 190"/>
              <a:gd name="T32" fmla="*/ 121 w 185"/>
              <a:gd name="T33" fmla="*/ 132 h 190"/>
              <a:gd name="T34" fmla="*/ 120 w 185"/>
              <a:gd name="T35" fmla="*/ 143 h 190"/>
              <a:gd name="T36" fmla="*/ 160 w 185"/>
              <a:gd name="T37" fmla="*/ 160 h 190"/>
              <a:gd name="T38" fmla="*/ 92 w 185"/>
              <a:gd name="T39" fmla="*/ 180 h 190"/>
              <a:gd name="T40" fmla="*/ 24 w 185"/>
              <a:gd name="T41" fmla="*/ 160 h 190"/>
              <a:gd name="T42" fmla="*/ 64 w 185"/>
              <a:gd name="T43" fmla="*/ 143 h 190"/>
              <a:gd name="T44" fmla="*/ 63 w 185"/>
              <a:gd name="T45" fmla="*/ 132 h 190"/>
              <a:gd name="T46" fmla="*/ 0 w 185"/>
              <a:gd name="T47" fmla="*/ 160 h 190"/>
              <a:gd name="T48" fmla="*/ 92 w 185"/>
              <a:gd name="T49" fmla="*/ 190 h 190"/>
              <a:gd name="T50" fmla="*/ 185 w 185"/>
              <a:gd name="T51" fmla="*/ 160 h 190"/>
              <a:gd name="T52" fmla="*/ 121 w 185"/>
              <a:gd name="T53" fmla="*/ 132 h 190"/>
              <a:gd name="T54" fmla="*/ 160 w 185"/>
              <a:gd name="T55" fmla="*/ 92 h 190"/>
              <a:gd name="T56" fmla="*/ 128 w 185"/>
              <a:gd name="T57" fmla="*/ 72 h 190"/>
              <a:gd name="T58" fmla="*/ 48 w 185"/>
              <a:gd name="T59" fmla="*/ 72 h 190"/>
              <a:gd name="T60" fmla="*/ 48 w 185"/>
              <a:gd name="T61" fmla="*/ 112 h 190"/>
              <a:gd name="T62" fmla="*/ 128 w 185"/>
              <a:gd name="T63" fmla="*/ 112 h 190"/>
              <a:gd name="T64" fmla="*/ 160 w 185"/>
              <a:gd name="T65" fmla="*/ 92 h 1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85" h="190">
                <a:moveTo>
                  <a:pt x="160" y="64"/>
                </a:moveTo>
                <a:cubicBezTo>
                  <a:pt x="160" y="24"/>
                  <a:pt x="160" y="24"/>
                  <a:pt x="160" y="24"/>
                </a:cubicBezTo>
                <a:cubicBezTo>
                  <a:pt x="38" y="24"/>
                  <a:pt x="38" y="24"/>
                  <a:pt x="38" y="24"/>
                </a:cubicBezTo>
                <a:cubicBezTo>
                  <a:pt x="7" y="44"/>
                  <a:pt x="7" y="44"/>
                  <a:pt x="7" y="44"/>
                </a:cubicBezTo>
                <a:cubicBezTo>
                  <a:pt x="39" y="64"/>
                  <a:pt x="39" y="64"/>
                  <a:pt x="39" y="64"/>
                </a:cubicBezTo>
                <a:lnTo>
                  <a:pt x="160" y="64"/>
                </a:lnTo>
                <a:close/>
                <a:moveTo>
                  <a:pt x="100" y="0"/>
                </a:moveTo>
                <a:cubicBezTo>
                  <a:pt x="88" y="0"/>
                  <a:pt x="88" y="0"/>
                  <a:pt x="88" y="0"/>
                </a:cubicBezTo>
                <a:cubicBezTo>
                  <a:pt x="88" y="20"/>
                  <a:pt x="88" y="20"/>
                  <a:pt x="88" y="20"/>
                </a:cubicBezTo>
                <a:cubicBezTo>
                  <a:pt x="100" y="20"/>
                  <a:pt x="100" y="20"/>
                  <a:pt x="100" y="20"/>
                </a:cubicBezTo>
                <a:lnTo>
                  <a:pt x="100" y="0"/>
                </a:lnTo>
                <a:close/>
                <a:moveTo>
                  <a:pt x="100" y="168"/>
                </a:moveTo>
                <a:cubicBezTo>
                  <a:pt x="100" y="116"/>
                  <a:pt x="100" y="116"/>
                  <a:pt x="100" y="116"/>
                </a:cubicBezTo>
                <a:cubicBezTo>
                  <a:pt x="88" y="116"/>
                  <a:pt x="88" y="116"/>
                  <a:pt x="88" y="116"/>
                </a:cubicBezTo>
                <a:cubicBezTo>
                  <a:pt x="88" y="168"/>
                  <a:pt x="88" y="168"/>
                  <a:pt x="88" y="168"/>
                </a:cubicBezTo>
                <a:lnTo>
                  <a:pt x="100" y="168"/>
                </a:lnTo>
                <a:close/>
                <a:moveTo>
                  <a:pt x="121" y="132"/>
                </a:moveTo>
                <a:cubicBezTo>
                  <a:pt x="120" y="143"/>
                  <a:pt x="120" y="143"/>
                  <a:pt x="120" y="143"/>
                </a:cubicBezTo>
                <a:cubicBezTo>
                  <a:pt x="142" y="146"/>
                  <a:pt x="160" y="153"/>
                  <a:pt x="160" y="160"/>
                </a:cubicBezTo>
                <a:cubicBezTo>
                  <a:pt x="160" y="171"/>
                  <a:pt x="126" y="180"/>
                  <a:pt x="92" y="180"/>
                </a:cubicBezTo>
                <a:cubicBezTo>
                  <a:pt x="59" y="180"/>
                  <a:pt x="24" y="171"/>
                  <a:pt x="24" y="160"/>
                </a:cubicBezTo>
                <a:cubicBezTo>
                  <a:pt x="24" y="153"/>
                  <a:pt x="42" y="146"/>
                  <a:pt x="64" y="143"/>
                </a:cubicBezTo>
                <a:cubicBezTo>
                  <a:pt x="63" y="132"/>
                  <a:pt x="63" y="132"/>
                  <a:pt x="63" y="132"/>
                </a:cubicBezTo>
                <a:cubicBezTo>
                  <a:pt x="26" y="136"/>
                  <a:pt x="0" y="147"/>
                  <a:pt x="0" y="160"/>
                </a:cubicBezTo>
                <a:cubicBezTo>
                  <a:pt x="0" y="177"/>
                  <a:pt x="41" y="190"/>
                  <a:pt x="92" y="190"/>
                </a:cubicBezTo>
                <a:cubicBezTo>
                  <a:pt x="143" y="190"/>
                  <a:pt x="185" y="177"/>
                  <a:pt x="185" y="160"/>
                </a:cubicBezTo>
                <a:cubicBezTo>
                  <a:pt x="185" y="147"/>
                  <a:pt x="158" y="136"/>
                  <a:pt x="121" y="132"/>
                </a:cubicBezTo>
                <a:close/>
                <a:moveTo>
                  <a:pt x="160" y="92"/>
                </a:moveTo>
                <a:cubicBezTo>
                  <a:pt x="128" y="72"/>
                  <a:pt x="128" y="72"/>
                  <a:pt x="128" y="72"/>
                </a:cubicBezTo>
                <a:cubicBezTo>
                  <a:pt x="48" y="72"/>
                  <a:pt x="48" y="72"/>
                  <a:pt x="48" y="72"/>
                </a:cubicBezTo>
                <a:cubicBezTo>
                  <a:pt x="48" y="112"/>
                  <a:pt x="48" y="112"/>
                  <a:pt x="48" y="112"/>
                </a:cubicBezTo>
                <a:cubicBezTo>
                  <a:pt x="128" y="112"/>
                  <a:pt x="128" y="112"/>
                  <a:pt x="128" y="112"/>
                </a:cubicBezTo>
                <a:lnTo>
                  <a:pt x="160" y="92"/>
                </a:lnTo>
                <a:close/>
              </a:path>
            </a:pathLst>
          </a:custGeom>
          <a:solidFill>
            <a:srgbClr val="6C7A8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2" name="Freeform 30"/>
          <p:cNvSpPr>
            <a:spLocks noEditPoints="1"/>
          </p:cNvSpPr>
          <p:nvPr/>
        </p:nvSpPr>
        <p:spPr bwMode="auto">
          <a:xfrm>
            <a:off x="1361071" y="4173046"/>
            <a:ext cx="820454" cy="821730"/>
          </a:xfrm>
          <a:custGeom>
            <a:avLst/>
            <a:gdLst>
              <a:gd name="T0" fmla="*/ 86 w 199"/>
              <a:gd name="T1" fmla="*/ 44 h 199"/>
              <a:gd name="T2" fmla="*/ 112 w 199"/>
              <a:gd name="T3" fmla="*/ 44 h 199"/>
              <a:gd name="T4" fmla="*/ 116 w 199"/>
              <a:gd name="T5" fmla="*/ 41 h 199"/>
              <a:gd name="T6" fmla="*/ 116 w 199"/>
              <a:gd name="T7" fmla="*/ 39 h 199"/>
              <a:gd name="T8" fmla="*/ 112 w 199"/>
              <a:gd name="T9" fmla="*/ 36 h 199"/>
              <a:gd name="T10" fmla="*/ 86 w 199"/>
              <a:gd name="T11" fmla="*/ 36 h 199"/>
              <a:gd name="T12" fmla="*/ 82 w 199"/>
              <a:gd name="T13" fmla="*/ 36 h 199"/>
              <a:gd name="T14" fmla="*/ 82 w 199"/>
              <a:gd name="T15" fmla="*/ 41 h 199"/>
              <a:gd name="T16" fmla="*/ 86 w 199"/>
              <a:gd name="T17" fmla="*/ 44 h 199"/>
              <a:gd name="T18" fmla="*/ 71 w 199"/>
              <a:gd name="T19" fmla="*/ 122 h 199"/>
              <a:gd name="T20" fmla="*/ 61 w 199"/>
              <a:gd name="T21" fmla="*/ 132 h 199"/>
              <a:gd name="T22" fmla="*/ 71 w 199"/>
              <a:gd name="T23" fmla="*/ 142 h 199"/>
              <a:gd name="T24" fmla="*/ 81 w 199"/>
              <a:gd name="T25" fmla="*/ 132 h 199"/>
              <a:gd name="T26" fmla="*/ 71 w 199"/>
              <a:gd name="T27" fmla="*/ 122 h 199"/>
              <a:gd name="T28" fmla="*/ 99 w 199"/>
              <a:gd name="T29" fmla="*/ 0 h 199"/>
              <a:gd name="T30" fmla="*/ 0 w 199"/>
              <a:gd name="T31" fmla="*/ 100 h 199"/>
              <a:gd name="T32" fmla="*/ 99 w 199"/>
              <a:gd name="T33" fmla="*/ 199 h 199"/>
              <a:gd name="T34" fmla="*/ 199 w 199"/>
              <a:gd name="T35" fmla="*/ 100 h 199"/>
              <a:gd name="T36" fmla="*/ 99 w 199"/>
              <a:gd name="T37" fmla="*/ 0 h 199"/>
              <a:gd name="T38" fmla="*/ 108 w 199"/>
              <a:gd name="T39" fmla="*/ 12 h 199"/>
              <a:gd name="T40" fmla="*/ 115 w 199"/>
              <a:gd name="T41" fmla="*/ 19 h 199"/>
              <a:gd name="T42" fmla="*/ 108 w 199"/>
              <a:gd name="T43" fmla="*/ 26 h 199"/>
              <a:gd name="T44" fmla="*/ 101 w 199"/>
              <a:gd name="T45" fmla="*/ 19 h 199"/>
              <a:gd name="T46" fmla="*/ 108 w 199"/>
              <a:gd name="T47" fmla="*/ 12 h 199"/>
              <a:gd name="T48" fmla="*/ 90 w 199"/>
              <a:gd name="T49" fmla="*/ 12 h 199"/>
              <a:gd name="T50" fmla="*/ 97 w 199"/>
              <a:gd name="T51" fmla="*/ 19 h 199"/>
              <a:gd name="T52" fmla="*/ 90 w 199"/>
              <a:gd name="T53" fmla="*/ 26 h 199"/>
              <a:gd name="T54" fmla="*/ 83 w 199"/>
              <a:gd name="T55" fmla="*/ 19 h 199"/>
              <a:gd name="T56" fmla="*/ 90 w 199"/>
              <a:gd name="T57" fmla="*/ 12 h 199"/>
              <a:gd name="T58" fmla="*/ 151 w 199"/>
              <a:gd name="T59" fmla="*/ 132 h 199"/>
              <a:gd name="T60" fmla="*/ 132 w 199"/>
              <a:gd name="T61" fmla="*/ 154 h 199"/>
              <a:gd name="T62" fmla="*/ 149 w 199"/>
              <a:gd name="T63" fmla="*/ 176 h 199"/>
              <a:gd name="T64" fmla="*/ 134 w 199"/>
              <a:gd name="T65" fmla="*/ 176 h 199"/>
              <a:gd name="T66" fmla="*/ 125 w 199"/>
              <a:gd name="T67" fmla="*/ 164 h 199"/>
              <a:gd name="T68" fmla="*/ 73 w 199"/>
              <a:gd name="T69" fmla="*/ 164 h 199"/>
              <a:gd name="T70" fmla="*/ 64 w 199"/>
              <a:gd name="T71" fmla="*/ 176 h 199"/>
              <a:gd name="T72" fmla="*/ 49 w 199"/>
              <a:gd name="T73" fmla="*/ 176 h 199"/>
              <a:gd name="T74" fmla="*/ 66 w 199"/>
              <a:gd name="T75" fmla="*/ 154 h 199"/>
              <a:gd name="T76" fmla="*/ 47 w 199"/>
              <a:gd name="T77" fmla="*/ 132 h 199"/>
              <a:gd name="T78" fmla="*/ 47 w 199"/>
              <a:gd name="T79" fmla="*/ 50 h 199"/>
              <a:gd name="T80" fmla="*/ 71 w 199"/>
              <a:gd name="T81" fmla="*/ 27 h 199"/>
              <a:gd name="T82" fmla="*/ 99 w 199"/>
              <a:gd name="T83" fmla="*/ 27 h 199"/>
              <a:gd name="T84" fmla="*/ 127 w 199"/>
              <a:gd name="T85" fmla="*/ 27 h 199"/>
              <a:gd name="T86" fmla="*/ 151 w 199"/>
              <a:gd name="T87" fmla="*/ 50 h 199"/>
              <a:gd name="T88" fmla="*/ 151 w 199"/>
              <a:gd name="T89" fmla="*/ 132 h 199"/>
              <a:gd name="T90" fmla="*/ 126 w 199"/>
              <a:gd name="T91" fmla="*/ 52 h 199"/>
              <a:gd name="T92" fmla="*/ 72 w 199"/>
              <a:gd name="T93" fmla="*/ 52 h 199"/>
              <a:gd name="T94" fmla="*/ 59 w 199"/>
              <a:gd name="T95" fmla="*/ 64 h 199"/>
              <a:gd name="T96" fmla="*/ 59 w 199"/>
              <a:gd name="T97" fmla="*/ 78 h 199"/>
              <a:gd name="T98" fmla="*/ 72 w 199"/>
              <a:gd name="T99" fmla="*/ 88 h 199"/>
              <a:gd name="T100" fmla="*/ 126 w 199"/>
              <a:gd name="T101" fmla="*/ 88 h 199"/>
              <a:gd name="T102" fmla="*/ 139 w 199"/>
              <a:gd name="T103" fmla="*/ 78 h 199"/>
              <a:gd name="T104" fmla="*/ 139 w 199"/>
              <a:gd name="T105" fmla="*/ 64 h 199"/>
              <a:gd name="T106" fmla="*/ 126 w 199"/>
              <a:gd name="T107" fmla="*/ 52 h 199"/>
              <a:gd name="T108" fmla="*/ 126 w 199"/>
              <a:gd name="T109" fmla="*/ 122 h 199"/>
              <a:gd name="T110" fmla="*/ 116 w 199"/>
              <a:gd name="T111" fmla="*/ 132 h 199"/>
              <a:gd name="T112" fmla="*/ 126 w 199"/>
              <a:gd name="T113" fmla="*/ 142 h 199"/>
              <a:gd name="T114" fmla="*/ 136 w 199"/>
              <a:gd name="T115" fmla="*/ 132 h 199"/>
              <a:gd name="T116" fmla="*/ 126 w 199"/>
              <a:gd name="T117" fmla="*/ 122 h 1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199" h="199">
                <a:moveTo>
                  <a:pt x="86" y="44"/>
                </a:moveTo>
                <a:cubicBezTo>
                  <a:pt x="112" y="44"/>
                  <a:pt x="112" y="44"/>
                  <a:pt x="112" y="44"/>
                </a:cubicBezTo>
                <a:cubicBezTo>
                  <a:pt x="114" y="44"/>
                  <a:pt x="116" y="43"/>
                  <a:pt x="116" y="41"/>
                </a:cubicBezTo>
                <a:cubicBezTo>
                  <a:pt x="116" y="39"/>
                  <a:pt x="116" y="39"/>
                  <a:pt x="116" y="39"/>
                </a:cubicBezTo>
                <a:cubicBezTo>
                  <a:pt x="116" y="37"/>
                  <a:pt x="114" y="36"/>
                  <a:pt x="112" y="36"/>
                </a:cubicBezTo>
                <a:cubicBezTo>
                  <a:pt x="86" y="36"/>
                  <a:pt x="86" y="36"/>
                  <a:pt x="86" y="36"/>
                </a:cubicBezTo>
                <a:cubicBezTo>
                  <a:pt x="84" y="36"/>
                  <a:pt x="82" y="34"/>
                  <a:pt x="82" y="36"/>
                </a:cubicBezTo>
                <a:cubicBezTo>
                  <a:pt x="82" y="41"/>
                  <a:pt x="82" y="41"/>
                  <a:pt x="82" y="41"/>
                </a:cubicBezTo>
                <a:cubicBezTo>
                  <a:pt x="82" y="43"/>
                  <a:pt x="84" y="44"/>
                  <a:pt x="86" y="44"/>
                </a:cubicBezTo>
                <a:close/>
                <a:moveTo>
                  <a:pt x="71" y="122"/>
                </a:moveTo>
                <a:cubicBezTo>
                  <a:pt x="66" y="122"/>
                  <a:pt x="61" y="126"/>
                  <a:pt x="61" y="132"/>
                </a:cubicBezTo>
                <a:cubicBezTo>
                  <a:pt x="61" y="137"/>
                  <a:pt x="66" y="142"/>
                  <a:pt x="71" y="142"/>
                </a:cubicBezTo>
                <a:cubicBezTo>
                  <a:pt x="77" y="142"/>
                  <a:pt x="81" y="137"/>
                  <a:pt x="81" y="132"/>
                </a:cubicBezTo>
                <a:cubicBezTo>
                  <a:pt x="81" y="126"/>
                  <a:pt x="77" y="122"/>
                  <a:pt x="71" y="122"/>
                </a:cubicBezTo>
                <a:close/>
                <a:moveTo>
                  <a:pt x="99" y="0"/>
                </a:moveTo>
                <a:cubicBezTo>
                  <a:pt x="44" y="0"/>
                  <a:pt x="0" y="45"/>
                  <a:pt x="0" y="100"/>
                </a:cubicBezTo>
                <a:cubicBezTo>
                  <a:pt x="0" y="155"/>
                  <a:pt x="44" y="199"/>
                  <a:pt x="99" y="199"/>
                </a:cubicBezTo>
                <a:cubicBezTo>
                  <a:pt x="154" y="199"/>
                  <a:pt x="199" y="155"/>
                  <a:pt x="199" y="100"/>
                </a:cubicBezTo>
                <a:cubicBezTo>
                  <a:pt x="199" y="45"/>
                  <a:pt x="154" y="0"/>
                  <a:pt x="99" y="0"/>
                </a:cubicBezTo>
                <a:close/>
                <a:moveTo>
                  <a:pt x="108" y="12"/>
                </a:moveTo>
                <a:cubicBezTo>
                  <a:pt x="112" y="12"/>
                  <a:pt x="115" y="15"/>
                  <a:pt x="115" y="19"/>
                </a:cubicBezTo>
                <a:cubicBezTo>
                  <a:pt x="115" y="23"/>
                  <a:pt x="112" y="26"/>
                  <a:pt x="108" y="26"/>
                </a:cubicBezTo>
                <a:cubicBezTo>
                  <a:pt x="104" y="26"/>
                  <a:pt x="101" y="23"/>
                  <a:pt x="101" y="19"/>
                </a:cubicBezTo>
                <a:cubicBezTo>
                  <a:pt x="101" y="15"/>
                  <a:pt x="104" y="12"/>
                  <a:pt x="108" y="12"/>
                </a:cubicBezTo>
                <a:close/>
                <a:moveTo>
                  <a:pt x="90" y="12"/>
                </a:moveTo>
                <a:cubicBezTo>
                  <a:pt x="94" y="12"/>
                  <a:pt x="97" y="15"/>
                  <a:pt x="97" y="19"/>
                </a:cubicBezTo>
                <a:cubicBezTo>
                  <a:pt x="97" y="23"/>
                  <a:pt x="94" y="26"/>
                  <a:pt x="90" y="26"/>
                </a:cubicBezTo>
                <a:cubicBezTo>
                  <a:pt x="86" y="26"/>
                  <a:pt x="83" y="23"/>
                  <a:pt x="83" y="19"/>
                </a:cubicBezTo>
                <a:cubicBezTo>
                  <a:pt x="83" y="15"/>
                  <a:pt x="86" y="12"/>
                  <a:pt x="90" y="12"/>
                </a:cubicBezTo>
                <a:close/>
                <a:moveTo>
                  <a:pt x="151" y="132"/>
                </a:moveTo>
                <a:cubicBezTo>
                  <a:pt x="151" y="143"/>
                  <a:pt x="141" y="152"/>
                  <a:pt x="132" y="154"/>
                </a:cubicBezTo>
                <a:cubicBezTo>
                  <a:pt x="149" y="176"/>
                  <a:pt x="149" y="176"/>
                  <a:pt x="149" y="176"/>
                </a:cubicBezTo>
                <a:cubicBezTo>
                  <a:pt x="134" y="176"/>
                  <a:pt x="134" y="176"/>
                  <a:pt x="134" y="176"/>
                </a:cubicBezTo>
                <a:cubicBezTo>
                  <a:pt x="125" y="164"/>
                  <a:pt x="125" y="164"/>
                  <a:pt x="125" y="164"/>
                </a:cubicBezTo>
                <a:cubicBezTo>
                  <a:pt x="73" y="164"/>
                  <a:pt x="73" y="164"/>
                  <a:pt x="73" y="164"/>
                </a:cubicBezTo>
                <a:cubicBezTo>
                  <a:pt x="64" y="176"/>
                  <a:pt x="64" y="176"/>
                  <a:pt x="64" y="176"/>
                </a:cubicBezTo>
                <a:cubicBezTo>
                  <a:pt x="49" y="176"/>
                  <a:pt x="49" y="176"/>
                  <a:pt x="49" y="176"/>
                </a:cubicBezTo>
                <a:cubicBezTo>
                  <a:pt x="66" y="154"/>
                  <a:pt x="66" y="154"/>
                  <a:pt x="66" y="154"/>
                </a:cubicBezTo>
                <a:cubicBezTo>
                  <a:pt x="57" y="152"/>
                  <a:pt x="47" y="143"/>
                  <a:pt x="47" y="132"/>
                </a:cubicBezTo>
                <a:cubicBezTo>
                  <a:pt x="47" y="50"/>
                  <a:pt x="47" y="50"/>
                  <a:pt x="47" y="50"/>
                </a:cubicBezTo>
                <a:cubicBezTo>
                  <a:pt x="47" y="39"/>
                  <a:pt x="58" y="27"/>
                  <a:pt x="71" y="27"/>
                </a:cubicBezTo>
                <a:cubicBezTo>
                  <a:pt x="99" y="27"/>
                  <a:pt x="99" y="27"/>
                  <a:pt x="99" y="27"/>
                </a:cubicBezTo>
                <a:cubicBezTo>
                  <a:pt x="127" y="27"/>
                  <a:pt x="127" y="27"/>
                  <a:pt x="127" y="27"/>
                </a:cubicBezTo>
                <a:cubicBezTo>
                  <a:pt x="140" y="27"/>
                  <a:pt x="151" y="39"/>
                  <a:pt x="151" y="50"/>
                </a:cubicBezTo>
                <a:lnTo>
                  <a:pt x="151" y="132"/>
                </a:lnTo>
                <a:close/>
                <a:moveTo>
                  <a:pt x="126" y="52"/>
                </a:moveTo>
                <a:cubicBezTo>
                  <a:pt x="72" y="52"/>
                  <a:pt x="72" y="52"/>
                  <a:pt x="72" y="52"/>
                </a:cubicBezTo>
                <a:cubicBezTo>
                  <a:pt x="65" y="52"/>
                  <a:pt x="59" y="58"/>
                  <a:pt x="59" y="64"/>
                </a:cubicBezTo>
                <a:cubicBezTo>
                  <a:pt x="59" y="78"/>
                  <a:pt x="59" y="78"/>
                  <a:pt x="59" y="78"/>
                </a:cubicBezTo>
                <a:cubicBezTo>
                  <a:pt x="59" y="85"/>
                  <a:pt x="66" y="88"/>
                  <a:pt x="72" y="88"/>
                </a:cubicBezTo>
                <a:cubicBezTo>
                  <a:pt x="126" y="88"/>
                  <a:pt x="126" y="88"/>
                  <a:pt x="126" y="88"/>
                </a:cubicBezTo>
                <a:cubicBezTo>
                  <a:pt x="132" y="88"/>
                  <a:pt x="139" y="85"/>
                  <a:pt x="139" y="78"/>
                </a:cubicBezTo>
                <a:cubicBezTo>
                  <a:pt x="139" y="64"/>
                  <a:pt x="139" y="64"/>
                  <a:pt x="139" y="64"/>
                </a:cubicBezTo>
                <a:cubicBezTo>
                  <a:pt x="139" y="58"/>
                  <a:pt x="133" y="52"/>
                  <a:pt x="126" y="52"/>
                </a:cubicBezTo>
                <a:close/>
                <a:moveTo>
                  <a:pt x="126" y="122"/>
                </a:moveTo>
                <a:cubicBezTo>
                  <a:pt x="121" y="122"/>
                  <a:pt x="116" y="126"/>
                  <a:pt x="116" y="132"/>
                </a:cubicBezTo>
                <a:cubicBezTo>
                  <a:pt x="116" y="137"/>
                  <a:pt x="121" y="142"/>
                  <a:pt x="126" y="142"/>
                </a:cubicBezTo>
                <a:cubicBezTo>
                  <a:pt x="132" y="142"/>
                  <a:pt x="136" y="137"/>
                  <a:pt x="136" y="132"/>
                </a:cubicBezTo>
                <a:cubicBezTo>
                  <a:pt x="136" y="126"/>
                  <a:pt x="132" y="122"/>
                  <a:pt x="126" y="122"/>
                </a:cubicBezTo>
                <a:close/>
              </a:path>
            </a:pathLst>
          </a:custGeom>
          <a:solidFill>
            <a:srgbClr val="6C7A8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3" name="Freeform 32"/>
          <p:cNvSpPr>
            <a:spLocks noEditPoints="1"/>
          </p:cNvSpPr>
          <p:nvPr/>
        </p:nvSpPr>
        <p:spPr bwMode="auto">
          <a:xfrm>
            <a:off x="1324705" y="3161776"/>
            <a:ext cx="825558" cy="825558"/>
          </a:xfrm>
          <a:custGeom>
            <a:avLst/>
            <a:gdLst>
              <a:gd name="T0" fmla="*/ 81 w 200"/>
              <a:gd name="T1" fmla="*/ 52 h 200"/>
              <a:gd name="T2" fmla="*/ 124 w 200"/>
              <a:gd name="T3" fmla="*/ 52 h 200"/>
              <a:gd name="T4" fmla="*/ 124 w 200"/>
              <a:gd name="T5" fmla="*/ 48 h 200"/>
              <a:gd name="T6" fmla="*/ 81 w 200"/>
              <a:gd name="T7" fmla="*/ 48 h 200"/>
              <a:gd name="T8" fmla="*/ 81 w 200"/>
              <a:gd name="T9" fmla="*/ 52 h 200"/>
              <a:gd name="T10" fmla="*/ 64 w 200"/>
              <a:gd name="T11" fmla="*/ 100 h 200"/>
              <a:gd name="T12" fmla="*/ 141 w 200"/>
              <a:gd name="T13" fmla="*/ 100 h 200"/>
              <a:gd name="T14" fmla="*/ 145 w 200"/>
              <a:gd name="T15" fmla="*/ 94 h 200"/>
              <a:gd name="T16" fmla="*/ 141 w 200"/>
              <a:gd name="T17" fmla="*/ 66 h 200"/>
              <a:gd name="T18" fmla="*/ 135 w 200"/>
              <a:gd name="T19" fmla="*/ 60 h 200"/>
              <a:gd name="T20" fmla="*/ 70 w 200"/>
              <a:gd name="T21" fmla="*/ 60 h 200"/>
              <a:gd name="T22" fmla="*/ 64 w 200"/>
              <a:gd name="T23" fmla="*/ 66 h 200"/>
              <a:gd name="T24" fmla="*/ 60 w 200"/>
              <a:gd name="T25" fmla="*/ 94 h 200"/>
              <a:gd name="T26" fmla="*/ 64 w 200"/>
              <a:gd name="T27" fmla="*/ 100 h 200"/>
              <a:gd name="T28" fmla="*/ 100 w 200"/>
              <a:gd name="T29" fmla="*/ 0 h 200"/>
              <a:gd name="T30" fmla="*/ 0 w 200"/>
              <a:gd name="T31" fmla="*/ 100 h 200"/>
              <a:gd name="T32" fmla="*/ 100 w 200"/>
              <a:gd name="T33" fmla="*/ 200 h 200"/>
              <a:gd name="T34" fmla="*/ 200 w 200"/>
              <a:gd name="T35" fmla="*/ 100 h 200"/>
              <a:gd name="T36" fmla="*/ 100 w 200"/>
              <a:gd name="T37" fmla="*/ 0 h 200"/>
              <a:gd name="T38" fmla="*/ 103 w 200"/>
              <a:gd name="T39" fmla="*/ 38 h 200"/>
              <a:gd name="T40" fmla="*/ 102 w 200"/>
              <a:gd name="T41" fmla="*/ 38 h 200"/>
              <a:gd name="T42" fmla="*/ 102 w 200"/>
              <a:gd name="T43" fmla="*/ 38 h 200"/>
              <a:gd name="T44" fmla="*/ 103 w 200"/>
              <a:gd name="T45" fmla="*/ 38 h 200"/>
              <a:gd name="T46" fmla="*/ 156 w 200"/>
              <a:gd name="T47" fmla="*/ 148 h 200"/>
              <a:gd name="T48" fmla="*/ 146 w 200"/>
              <a:gd name="T49" fmla="*/ 148 h 200"/>
              <a:gd name="T50" fmla="*/ 146 w 200"/>
              <a:gd name="T51" fmla="*/ 157 h 200"/>
              <a:gd name="T52" fmla="*/ 131 w 200"/>
              <a:gd name="T53" fmla="*/ 157 h 200"/>
              <a:gd name="T54" fmla="*/ 131 w 200"/>
              <a:gd name="T55" fmla="*/ 148 h 200"/>
              <a:gd name="T56" fmla="*/ 74 w 200"/>
              <a:gd name="T57" fmla="*/ 148 h 200"/>
              <a:gd name="T58" fmla="*/ 74 w 200"/>
              <a:gd name="T59" fmla="*/ 157 h 200"/>
              <a:gd name="T60" fmla="*/ 59 w 200"/>
              <a:gd name="T61" fmla="*/ 157 h 200"/>
              <a:gd name="T62" fmla="*/ 59 w 200"/>
              <a:gd name="T63" fmla="*/ 148 h 200"/>
              <a:gd name="T64" fmla="*/ 48 w 200"/>
              <a:gd name="T65" fmla="*/ 148 h 200"/>
              <a:gd name="T66" fmla="*/ 48 w 200"/>
              <a:gd name="T67" fmla="*/ 95 h 200"/>
              <a:gd name="T68" fmla="*/ 54 w 200"/>
              <a:gd name="T69" fmla="*/ 57 h 200"/>
              <a:gd name="T70" fmla="*/ 68 w 200"/>
              <a:gd name="T71" fmla="*/ 44 h 200"/>
              <a:gd name="T72" fmla="*/ 102 w 200"/>
              <a:gd name="T73" fmla="*/ 38 h 200"/>
              <a:gd name="T74" fmla="*/ 137 w 200"/>
              <a:gd name="T75" fmla="*/ 44 h 200"/>
              <a:gd name="T76" fmla="*/ 151 w 200"/>
              <a:gd name="T77" fmla="*/ 57 h 200"/>
              <a:gd name="T78" fmla="*/ 156 w 200"/>
              <a:gd name="T79" fmla="*/ 95 h 200"/>
              <a:gd name="T80" fmla="*/ 156 w 200"/>
              <a:gd name="T81" fmla="*/ 148 h 200"/>
              <a:gd name="T82" fmla="*/ 73 w 200"/>
              <a:gd name="T83" fmla="*/ 120 h 200"/>
              <a:gd name="T84" fmla="*/ 61 w 200"/>
              <a:gd name="T85" fmla="*/ 120 h 200"/>
              <a:gd name="T86" fmla="*/ 56 w 200"/>
              <a:gd name="T87" fmla="*/ 123 h 200"/>
              <a:gd name="T88" fmla="*/ 56 w 200"/>
              <a:gd name="T89" fmla="*/ 129 h 200"/>
              <a:gd name="T90" fmla="*/ 61 w 200"/>
              <a:gd name="T91" fmla="*/ 132 h 200"/>
              <a:gd name="T92" fmla="*/ 73 w 200"/>
              <a:gd name="T93" fmla="*/ 132 h 200"/>
              <a:gd name="T94" fmla="*/ 76 w 200"/>
              <a:gd name="T95" fmla="*/ 129 h 200"/>
              <a:gd name="T96" fmla="*/ 76 w 200"/>
              <a:gd name="T97" fmla="*/ 123 h 200"/>
              <a:gd name="T98" fmla="*/ 73 w 200"/>
              <a:gd name="T99" fmla="*/ 120 h 200"/>
              <a:gd name="T100" fmla="*/ 144 w 200"/>
              <a:gd name="T101" fmla="*/ 120 h 200"/>
              <a:gd name="T102" fmla="*/ 132 w 200"/>
              <a:gd name="T103" fmla="*/ 120 h 200"/>
              <a:gd name="T104" fmla="*/ 128 w 200"/>
              <a:gd name="T105" fmla="*/ 123 h 200"/>
              <a:gd name="T106" fmla="*/ 128 w 200"/>
              <a:gd name="T107" fmla="*/ 129 h 200"/>
              <a:gd name="T108" fmla="*/ 132 w 200"/>
              <a:gd name="T109" fmla="*/ 132 h 200"/>
              <a:gd name="T110" fmla="*/ 144 w 200"/>
              <a:gd name="T111" fmla="*/ 132 h 200"/>
              <a:gd name="T112" fmla="*/ 148 w 200"/>
              <a:gd name="T113" fmla="*/ 129 h 200"/>
              <a:gd name="T114" fmla="*/ 148 w 200"/>
              <a:gd name="T115" fmla="*/ 123 h 200"/>
              <a:gd name="T116" fmla="*/ 144 w 200"/>
              <a:gd name="T117" fmla="*/ 120 h 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200" h="200">
                <a:moveTo>
                  <a:pt x="81" y="52"/>
                </a:moveTo>
                <a:cubicBezTo>
                  <a:pt x="124" y="52"/>
                  <a:pt x="124" y="52"/>
                  <a:pt x="124" y="52"/>
                </a:cubicBezTo>
                <a:cubicBezTo>
                  <a:pt x="128" y="52"/>
                  <a:pt x="128" y="48"/>
                  <a:pt x="124" y="48"/>
                </a:cubicBezTo>
                <a:cubicBezTo>
                  <a:pt x="81" y="48"/>
                  <a:pt x="81" y="48"/>
                  <a:pt x="81" y="48"/>
                </a:cubicBezTo>
                <a:cubicBezTo>
                  <a:pt x="77" y="48"/>
                  <a:pt x="77" y="52"/>
                  <a:pt x="81" y="52"/>
                </a:cubicBezTo>
                <a:close/>
                <a:moveTo>
                  <a:pt x="64" y="100"/>
                </a:moveTo>
                <a:cubicBezTo>
                  <a:pt x="141" y="100"/>
                  <a:pt x="141" y="100"/>
                  <a:pt x="141" y="100"/>
                </a:cubicBezTo>
                <a:cubicBezTo>
                  <a:pt x="145" y="100"/>
                  <a:pt x="145" y="97"/>
                  <a:pt x="145" y="94"/>
                </a:cubicBezTo>
                <a:cubicBezTo>
                  <a:pt x="141" y="66"/>
                  <a:pt x="141" y="66"/>
                  <a:pt x="141" y="66"/>
                </a:cubicBezTo>
                <a:cubicBezTo>
                  <a:pt x="141" y="62"/>
                  <a:pt x="139" y="60"/>
                  <a:pt x="135" y="60"/>
                </a:cubicBezTo>
                <a:cubicBezTo>
                  <a:pt x="70" y="60"/>
                  <a:pt x="70" y="60"/>
                  <a:pt x="70" y="60"/>
                </a:cubicBezTo>
                <a:cubicBezTo>
                  <a:pt x="65" y="60"/>
                  <a:pt x="64" y="62"/>
                  <a:pt x="64" y="66"/>
                </a:cubicBezTo>
                <a:cubicBezTo>
                  <a:pt x="60" y="94"/>
                  <a:pt x="60" y="94"/>
                  <a:pt x="60" y="94"/>
                </a:cubicBezTo>
                <a:cubicBezTo>
                  <a:pt x="59" y="97"/>
                  <a:pt x="60" y="100"/>
                  <a:pt x="64" y="100"/>
                </a:cubicBezTo>
                <a:close/>
                <a:moveTo>
                  <a:pt x="100" y="0"/>
                </a:moveTo>
                <a:cubicBezTo>
                  <a:pt x="45" y="0"/>
                  <a:pt x="0" y="45"/>
                  <a:pt x="0" y="100"/>
                </a:cubicBezTo>
                <a:cubicBezTo>
                  <a:pt x="0" y="155"/>
                  <a:pt x="45" y="200"/>
                  <a:pt x="100" y="200"/>
                </a:cubicBezTo>
                <a:cubicBezTo>
                  <a:pt x="155" y="200"/>
                  <a:pt x="200" y="155"/>
                  <a:pt x="200" y="100"/>
                </a:cubicBezTo>
                <a:cubicBezTo>
                  <a:pt x="200" y="45"/>
                  <a:pt x="155" y="0"/>
                  <a:pt x="100" y="0"/>
                </a:cubicBezTo>
                <a:close/>
                <a:moveTo>
                  <a:pt x="103" y="38"/>
                </a:moveTo>
                <a:cubicBezTo>
                  <a:pt x="103" y="38"/>
                  <a:pt x="103" y="38"/>
                  <a:pt x="102" y="38"/>
                </a:cubicBezTo>
                <a:cubicBezTo>
                  <a:pt x="102" y="38"/>
                  <a:pt x="102" y="38"/>
                  <a:pt x="102" y="38"/>
                </a:cubicBezTo>
                <a:lnTo>
                  <a:pt x="103" y="38"/>
                </a:lnTo>
                <a:close/>
                <a:moveTo>
                  <a:pt x="156" y="148"/>
                </a:moveTo>
                <a:cubicBezTo>
                  <a:pt x="146" y="148"/>
                  <a:pt x="146" y="148"/>
                  <a:pt x="146" y="148"/>
                </a:cubicBezTo>
                <a:cubicBezTo>
                  <a:pt x="146" y="157"/>
                  <a:pt x="146" y="157"/>
                  <a:pt x="146" y="157"/>
                </a:cubicBezTo>
                <a:cubicBezTo>
                  <a:pt x="146" y="167"/>
                  <a:pt x="131" y="167"/>
                  <a:pt x="131" y="157"/>
                </a:cubicBezTo>
                <a:cubicBezTo>
                  <a:pt x="131" y="148"/>
                  <a:pt x="131" y="148"/>
                  <a:pt x="131" y="148"/>
                </a:cubicBezTo>
                <a:cubicBezTo>
                  <a:pt x="74" y="148"/>
                  <a:pt x="74" y="148"/>
                  <a:pt x="74" y="148"/>
                </a:cubicBezTo>
                <a:cubicBezTo>
                  <a:pt x="74" y="157"/>
                  <a:pt x="74" y="157"/>
                  <a:pt x="74" y="157"/>
                </a:cubicBezTo>
                <a:cubicBezTo>
                  <a:pt x="74" y="167"/>
                  <a:pt x="59" y="167"/>
                  <a:pt x="59" y="157"/>
                </a:cubicBezTo>
                <a:cubicBezTo>
                  <a:pt x="59" y="148"/>
                  <a:pt x="59" y="148"/>
                  <a:pt x="59" y="148"/>
                </a:cubicBezTo>
                <a:cubicBezTo>
                  <a:pt x="48" y="148"/>
                  <a:pt x="48" y="148"/>
                  <a:pt x="48" y="148"/>
                </a:cubicBezTo>
                <a:cubicBezTo>
                  <a:pt x="48" y="95"/>
                  <a:pt x="48" y="95"/>
                  <a:pt x="48" y="95"/>
                </a:cubicBezTo>
                <a:cubicBezTo>
                  <a:pt x="54" y="57"/>
                  <a:pt x="54" y="57"/>
                  <a:pt x="54" y="57"/>
                </a:cubicBezTo>
                <a:cubicBezTo>
                  <a:pt x="55" y="49"/>
                  <a:pt x="61" y="47"/>
                  <a:pt x="68" y="44"/>
                </a:cubicBezTo>
                <a:cubicBezTo>
                  <a:pt x="75" y="41"/>
                  <a:pt x="91" y="38"/>
                  <a:pt x="102" y="38"/>
                </a:cubicBezTo>
                <a:cubicBezTo>
                  <a:pt x="114" y="38"/>
                  <a:pt x="130" y="41"/>
                  <a:pt x="137" y="44"/>
                </a:cubicBezTo>
                <a:cubicBezTo>
                  <a:pt x="143" y="47"/>
                  <a:pt x="150" y="49"/>
                  <a:pt x="151" y="57"/>
                </a:cubicBezTo>
                <a:cubicBezTo>
                  <a:pt x="156" y="95"/>
                  <a:pt x="156" y="95"/>
                  <a:pt x="156" y="95"/>
                </a:cubicBezTo>
                <a:lnTo>
                  <a:pt x="156" y="148"/>
                </a:lnTo>
                <a:close/>
                <a:moveTo>
                  <a:pt x="73" y="120"/>
                </a:moveTo>
                <a:cubicBezTo>
                  <a:pt x="61" y="120"/>
                  <a:pt x="61" y="120"/>
                  <a:pt x="61" y="120"/>
                </a:cubicBezTo>
                <a:cubicBezTo>
                  <a:pt x="59" y="120"/>
                  <a:pt x="56" y="121"/>
                  <a:pt x="56" y="123"/>
                </a:cubicBezTo>
                <a:cubicBezTo>
                  <a:pt x="56" y="129"/>
                  <a:pt x="56" y="129"/>
                  <a:pt x="56" y="129"/>
                </a:cubicBezTo>
                <a:cubicBezTo>
                  <a:pt x="56" y="131"/>
                  <a:pt x="59" y="132"/>
                  <a:pt x="61" y="132"/>
                </a:cubicBezTo>
                <a:cubicBezTo>
                  <a:pt x="73" y="132"/>
                  <a:pt x="73" y="132"/>
                  <a:pt x="73" y="132"/>
                </a:cubicBezTo>
                <a:cubicBezTo>
                  <a:pt x="74" y="132"/>
                  <a:pt x="76" y="131"/>
                  <a:pt x="76" y="129"/>
                </a:cubicBezTo>
                <a:cubicBezTo>
                  <a:pt x="76" y="123"/>
                  <a:pt x="76" y="123"/>
                  <a:pt x="76" y="123"/>
                </a:cubicBezTo>
                <a:cubicBezTo>
                  <a:pt x="76" y="121"/>
                  <a:pt x="74" y="120"/>
                  <a:pt x="73" y="120"/>
                </a:cubicBezTo>
                <a:close/>
                <a:moveTo>
                  <a:pt x="144" y="120"/>
                </a:moveTo>
                <a:cubicBezTo>
                  <a:pt x="132" y="120"/>
                  <a:pt x="132" y="120"/>
                  <a:pt x="132" y="120"/>
                </a:cubicBezTo>
                <a:cubicBezTo>
                  <a:pt x="131" y="120"/>
                  <a:pt x="128" y="121"/>
                  <a:pt x="128" y="123"/>
                </a:cubicBezTo>
                <a:cubicBezTo>
                  <a:pt x="128" y="129"/>
                  <a:pt x="128" y="129"/>
                  <a:pt x="128" y="129"/>
                </a:cubicBezTo>
                <a:cubicBezTo>
                  <a:pt x="128" y="131"/>
                  <a:pt x="131" y="132"/>
                  <a:pt x="132" y="132"/>
                </a:cubicBezTo>
                <a:cubicBezTo>
                  <a:pt x="144" y="132"/>
                  <a:pt x="144" y="132"/>
                  <a:pt x="144" y="132"/>
                </a:cubicBezTo>
                <a:cubicBezTo>
                  <a:pt x="146" y="132"/>
                  <a:pt x="148" y="131"/>
                  <a:pt x="148" y="129"/>
                </a:cubicBezTo>
                <a:cubicBezTo>
                  <a:pt x="148" y="123"/>
                  <a:pt x="148" y="123"/>
                  <a:pt x="148" y="123"/>
                </a:cubicBezTo>
                <a:cubicBezTo>
                  <a:pt x="148" y="121"/>
                  <a:pt x="146" y="120"/>
                  <a:pt x="144" y="120"/>
                </a:cubicBezTo>
                <a:close/>
              </a:path>
            </a:pathLst>
          </a:custGeom>
          <a:solidFill>
            <a:srgbClr val="6C7A8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624295" y="670394"/>
            <a:ext cx="42717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0066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来南雄游客特征分析</a:t>
            </a:r>
            <a:endParaRPr lang="zh-CN" altLang="en-US" sz="3200" b="1" dirty="0">
              <a:solidFill>
                <a:srgbClr val="006666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71932" y="1788133"/>
            <a:ext cx="112433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    来南雄游客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63%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为男性、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37%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为女性；游客年龄分布特征是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:14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岁及以下的少年占</a:t>
            </a:r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7.7%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，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15-24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岁青年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占</a:t>
            </a:r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18.7%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，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25-44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岁的壮盛年占</a:t>
            </a:r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36.3%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，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45-64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岁的中年占</a:t>
            </a:r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26.8%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，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65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岁及以上的老年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占</a:t>
            </a:r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10.6%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；游客以壮盛年为主。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44" name="组合 43"/>
          <p:cNvGrpSpPr/>
          <p:nvPr/>
        </p:nvGrpSpPr>
        <p:grpSpPr>
          <a:xfrm>
            <a:off x="1668391" y="3270931"/>
            <a:ext cx="2650722" cy="2593155"/>
            <a:chOff x="3609204" y="3734797"/>
            <a:chExt cx="2624407" cy="2572190"/>
          </a:xfrm>
        </p:grpSpPr>
        <p:grpSp>
          <p:nvGrpSpPr>
            <p:cNvPr id="45" name="组合 44"/>
            <p:cNvGrpSpPr/>
            <p:nvPr/>
          </p:nvGrpSpPr>
          <p:grpSpPr>
            <a:xfrm>
              <a:off x="3609204" y="3734797"/>
              <a:ext cx="2624407" cy="2572190"/>
              <a:chOff x="3609204" y="3734797"/>
              <a:chExt cx="2624407" cy="2572190"/>
            </a:xfrm>
          </p:grpSpPr>
          <p:sp>
            <p:nvSpPr>
              <p:cNvPr id="47" name="椭圆 46"/>
              <p:cNvSpPr/>
              <p:nvPr/>
            </p:nvSpPr>
            <p:spPr>
              <a:xfrm>
                <a:off x="3609204" y="3734797"/>
                <a:ext cx="2624407" cy="257219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48" name="Picture 3" descr="C:\Users\shizhen.xie\Desktop\2013012110560638_easyicon_cn_128.pn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 flipH="1">
                <a:off x="4744587" y="4130040"/>
                <a:ext cx="1261076" cy="116407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49" name="Picture 4" descr="C:\Users\shizhen.xie\Desktop\20130121105611342_easyicon_cn_128.png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3770374" y="4082331"/>
                <a:ext cx="1148668" cy="121178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50" name="文本框 49"/>
              <p:cNvSpPr txBox="1"/>
              <p:nvPr/>
            </p:nvSpPr>
            <p:spPr>
              <a:xfrm>
                <a:off x="4098668" y="5262666"/>
                <a:ext cx="1027756" cy="4579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dirty="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37% </a:t>
                </a:r>
                <a:endParaRPr lang="zh-CN" altLang="en-US" sz="24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p:grpSp>
        <p:sp>
          <p:nvSpPr>
            <p:cNvPr id="46" name="文本框 45"/>
            <p:cNvSpPr txBox="1"/>
            <p:nvPr/>
          </p:nvSpPr>
          <p:spPr>
            <a:xfrm>
              <a:off x="5205855" y="5262666"/>
              <a:ext cx="1027756" cy="4579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63% </a:t>
              </a:r>
              <a:endParaRPr lang="zh-CN" altLang="en-US" sz="24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graphicFrame>
        <p:nvGraphicFramePr>
          <p:cNvPr id="51" name="图表 50"/>
          <p:cNvGraphicFramePr/>
          <p:nvPr/>
        </p:nvGraphicFramePr>
        <p:xfrm>
          <a:off x="5559469" y="2887181"/>
          <a:ext cx="5400000" cy="342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521909" y="675761"/>
            <a:ext cx="46878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0066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来南雄游客停留天数分析</a:t>
            </a:r>
            <a:endParaRPr lang="zh-CN" altLang="en-US" sz="3200" b="1" dirty="0">
              <a:solidFill>
                <a:srgbClr val="006666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76957" y="1968531"/>
            <a:ext cx="424561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355600" algn="just">
              <a:lnSpc>
                <a:spcPct val="200000"/>
              </a:lnSpc>
            </a:pPr>
            <a:r>
              <a:rPr lang="zh-CN" altLang="en-US" kern="1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来南雄游客停留天数总体分布情况是：停留</a:t>
            </a:r>
            <a:r>
              <a:rPr lang="en-US" altLang="zh-CN" kern="1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zh-CN" altLang="en-US" kern="1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天占</a:t>
            </a:r>
            <a:r>
              <a:rPr lang="en-US" altLang="zh-CN" kern="100" dirty="0" smtClean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34.7%</a:t>
            </a:r>
            <a:r>
              <a:rPr lang="zh-CN" altLang="en-US" kern="1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，停留</a:t>
            </a:r>
            <a:r>
              <a:rPr lang="en-US" altLang="zh-CN" kern="1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zh-CN" altLang="en-US" kern="1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天占</a:t>
            </a:r>
            <a:r>
              <a:rPr lang="en-US" altLang="zh-CN" kern="100" dirty="0" smtClean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13.2%</a:t>
            </a:r>
            <a:r>
              <a:rPr lang="zh-CN" altLang="en-US" kern="1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，停留</a:t>
            </a:r>
            <a:r>
              <a:rPr lang="en-US" altLang="zh-CN" kern="1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3</a:t>
            </a:r>
            <a:r>
              <a:rPr lang="zh-CN" altLang="en-US" kern="1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天</a:t>
            </a:r>
            <a:r>
              <a:rPr lang="zh-CN" altLang="en-US" kern="100" dirty="0" smtClean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占</a:t>
            </a:r>
            <a:r>
              <a:rPr lang="en-US" altLang="zh-CN" kern="100" dirty="0" smtClean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8.3</a:t>
            </a:r>
            <a:r>
              <a:rPr lang="en-US" altLang="zh-CN" kern="1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%</a:t>
            </a:r>
            <a:r>
              <a:rPr lang="zh-CN" altLang="en-US" kern="1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，停留</a:t>
            </a:r>
            <a:r>
              <a:rPr lang="en-US" altLang="zh-CN" kern="1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4-6</a:t>
            </a:r>
            <a:r>
              <a:rPr lang="zh-CN" altLang="en-US" kern="1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天占</a:t>
            </a:r>
            <a:r>
              <a:rPr lang="en-US" altLang="zh-CN" kern="100" dirty="0" smtClean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13.1%</a:t>
            </a:r>
            <a:r>
              <a:rPr lang="zh-CN" altLang="en-US" kern="1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，停留</a:t>
            </a:r>
            <a:r>
              <a:rPr lang="en-US" altLang="zh-CN" kern="1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7-15</a:t>
            </a:r>
            <a:r>
              <a:rPr lang="zh-CN" altLang="en-US" kern="1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天占</a:t>
            </a:r>
            <a:r>
              <a:rPr lang="en-US" altLang="zh-CN" kern="100" dirty="0" smtClean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14.5%</a:t>
            </a:r>
            <a:r>
              <a:rPr lang="zh-CN" altLang="en-US" kern="1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，</a:t>
            </a:r>
            <a:r>
              <a:rPr lang="en-US" altLang="zh-CN" kern="1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15</a:t>
            </a:r>
            <a:r>
              <a:rPr lang="zh-CN" altLang="en-US" kern="1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天以上占</a:t>
            </a:r>
            <a:r>
              <a:rPr lang="en-US" altLang="zh-CN" kern="100" dirty="0" smtClean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16.2</a:t>
            </a:r>
            <a:r>
              <a:rPr lang="en-US" altLang="zh-CN" kern="1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%</a:t>
            </a:r>
            <a:r>
              <a:rPr lang="zh-CN" altLang="en-US" kern="1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。</a:t>
            </a:r>
            <a:endParaRPr lang="en-US" altLang="zh-CN" kern="100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indent="355600" algn="just">
              <a:lnSpc>
                <a:spcPct val="200000"/>
              </a:lnSpc>
            </a:pPr>
            <a:r>
              <a:rPr lang="zh-CN" altLang="en-US" kern="1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游客以</a:t>
            </a:r>
            <a:r>
              <a:rPr lang="en-US" altLang="zh-CN" kern="1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1-3</a:t>
            </a:r>
            <a:r>
              <a:rPr lang="zh-CN" altLang="en-US" kern="1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天的短期旅游为主，共占</a:t>
            </a:r>
            <a:r>
              <a:rPr lang="en-US" altLang="zh-CN" kern="100" dirty="0" smtClean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56.2%</a:t>
            </a:r>
            <a:r>
              <a:rPr lang="zh-CN" altLang="en-US" kern="1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。</a:t>
            </a:r>
            <a:endParaRPr lang="zh-CN" altLang="zh-CN" kern="100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8" name="图表 7"/>
          <p:cNvGraphicFramePr/>
          <p:nvPr/>
        </p:nvGraphicFramePr>
        <p:xfrm>
          <a:off x="5406883" y="2101905"/>
          <a:ext cx="5632175" cy="36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806829" y="695640"/>
            <a:ext cx="42717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0066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南雄景点游客数量分析</a:t>
            </a:r>
            <a:endParaRPr lang="zh-CN" altLang="en-US" sz="3200" b="1" dirty="0">
              <a:solidFill>
                <a:srgbClr val="006666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37970" y="2049241"/>
            <a:ext cx="422497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    各主要景点来客人数共计</a:t>
            </a:r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22.9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万人次，包括珠玑古巷</a:t>
            </a:r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10.5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万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人次；梅岭梅关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古道</a:t>
            </a:r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4.5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万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人次；主田香草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世界</a:t>
            </a:r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3.6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万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人次；梅岭钟鼓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岩</a:t>
            </a:r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1.6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万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人次；邓坊泉水谷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漂流</a:t>
            </a:r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1.1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万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人次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；坪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田千年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银杏</a:t>
            </a:r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0.8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万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人次；帽子峰森林公园</a:t>
            </a:r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0.7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万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人次。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aphicFrame>
        <p:nvGraphicFramePr>
          <p:cNvPr id="8" name="图表 7"/>
          <p:cNvGraphicFramePr/>
          <p:nvPr/>
        </p:nvGraphicFramePr>
        <p:xfrm>
          <a:off x="5365268" y="2049241"/>
          <a:ext cx="5925586" cy="40533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9" name="文本框 9"/>
          <p:cNvSpPr txBox="1"/>
          <p:nvPr/>
        </p:nvSpPr>
        <p:spPr>
          <a:xfrm>
            <a:off x="10008403" y="2347466"/>
            <a:ext cx="106462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05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单 位：万人次</a:t>
            </a:r>
            <a:endParaRPr lang="zh-CN" altLang="en-US" sz="105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A_淘宝店chenying0907 12"/>
          <p:cNvSpPr txBox="1"/>
          <p:nvPr>
            <p:custDataLst>
              <p:tags r:id="rId1"/>
            </p:custDataLst>
          </p:nvPr>
        </p:nvSpPr>
        <p:spPr bwMode="auto">
          <a:xfrm>
            <a:off x="3766935" y="2231677"/>
            <a:ext cx="4224469" cy="9130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zh-CN" sz="5335" i="1" dirty="0">
                <a:solidFill>
                  <a:schemeClr val="accent1">
                    <a:lumMod val="7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" panose="020B0604020202020204" pitchFamily="34" charset="0"/>
              </a:rPr>
              <a:t>PART </a:t>
            </a:r>
            <a:r>
              <a:rPr lang="en-US" altLang="zh-CN" sz="5335" i="1" dirty="0" smtClean="0">
                <a:solidFill>
                  <a:schemeClr val="accent1">
                    <a:lumMod val="7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" panose="020B0604020202020204" pitchFamily="34" charset="0"/>
              </a:rPr>
              <a:t>TWO</a:t>
            </a:r>
            <a:endParaRPr lang="zh-CN" altLang="en-US" sz="5335" i="1" baseline="-3000" dirty="0">
              <a:solidFill>
                <a:schemeClr val="accent1">
                  <a:lumMod val="7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Arial" panose="020B0604020202020204" pitchFamily="34" charset="0"/>
            </a:endParaRPr>
          </a:p>
        </p:txBody>
      </p:sp>
      <p:sp>
        <p:nvSpPr>
          <p:cNvPr id="14" name="PA_淘宝店chenying0907 111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2333989" y="3269948"/>
            <a:ext cx="7090364" cy="8309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372" tIns="45684" rIns="91372" bIns="45684">
            <a:spAutoFit/>
          </a:bodyPr>
          <a:lstStyle>
            <a:lvl1pPr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b="1" dirty="0" smtClean="0">
                <a:solidFill>
                  <a:srgbClr val="229A8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省内游客分析</a:t>
            </a:r>
            <a:endParaRPr lang="zh-CN" altLang="en-US" sz="4800" b="1" dirty="0">
              <a:solidFill>
                <a:srgbClr val="229A8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" name="PA_图片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 cstate="screen"/>
          <a:stretch>
            <a:fillRect/>
          </a:stretch>
        </p:blipFill>
        <p:spPr>
          <a:xfrm>
            <a:off x="3653191" y="2390998"/>
            <a:ext cx="447011" cy="5943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760450" y="702266"/>
            <a:ext cx="42717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0066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省内游客来源地市分布</a:t>
            </a:r>
            <a:endParaRPr lang="zh-CN" altLang="en-US" sz="3200" b="1" dirty="0">
              <a:solidFill>
                <a:srgbClr val="006666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882388" y="1915161"/>
            <a:ext cx="442171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    </a:t>
            </a:r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2018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年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5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月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来南雄的省内游客主要来自以下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10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个城市，共占游客总数的</a:t>
            </a:r>
            <a:r>
              <a:rPr lang="en-US" altLang="zh-CN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97.7%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，各城市游客占比分布如下：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7438689" y="3210765"/>
            <a:ext cx="2030437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1.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韶关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	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58.7%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2.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广州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	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19.1%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3.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深圳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	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6.9%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4.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佛山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	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6.0%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5.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东莞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	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2.9%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6.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中山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	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1.4%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7.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清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远	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0.9%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8.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珠海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	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0.8%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9.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惠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州	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0.6%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10.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江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门	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0.5%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55675" y="1844675"/>
            <a:ext cx="5761355" cy="41649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PA" val="v3.0.0"/>
</p:tagLst>
</file>

<file path=ppt/tags/tag10.xml><?xml version="1.0" encoding="utf-8"?>
<p:tagLst xmlns:p="http://schemas.openxmlformats.org/presentationml/2006/main">
  <p:tag name="PA" val="v3.0.0"/>
</p:tagLst>
</file>

<file path=ppt/tags/tag2.xml><?xml version="1.0" encoding="utf-8"?>
<p:tagLst xmlns:p="http://schemas.openxmlformats.org/presentationml/2006/main">
  <p:tag name="PA" val="v3.0.0"/>
</p:tagLst>
</file>

<file path=ppt/tags/tag3.xml><?xml version="1.0" encoding="utf-8"?>
<p:tagLst xmlns:p="http://schemas.openxmlformats.org/presentationml/2006/main">
  <p:tag name="PA" val="v3.0.0"/>
</p:tagLst>
</file>

<file path=ppt/tags/tag4.xml><?xml version="1.0" encoding="utf-8"?>
<p:tagLst xmlns:p="http://schemas.openxmlformats.org/presentationml/2006/main">
  <p:tag name="PA" val="v3.0.0"/>
</p:tagLst>
</file>

<file path=ppt/tags/tag5.xml><?xml version="1.0" encoding="utf-8"?>
<p:tagLst xmlns:p="http://schemas.openxmlformats.org/presentationml/2006/main">
  <p:tag name="PA" val="v3.0.0"/>
</p:tagLst>
</file>

<file path=ppt/tags/tag6.xml><?xml version="1.0" encoding="utf-8"?>
<p:tagLst xmlns:p="http://schemas.openxmlformats.org/presentationml/2006/main">
  <p:tag name="PA" val="v3.0.0"/>
</p:tagLst>
</file>

<file path=ppt/tags/tag7.xml><?xml version="1.0" encoding="utf-8"?>
<p:tagLst xmlns:p="http://schemas.openxmlformats.org/presentationml/2006/main">
  <p:tag name="PA" val="v3.0.0"/>
</p:tagLst>
</file>

<file path=ppt/tags/tag8.xml><?xml version="1.0" encoding="utf-8"?>
<p:tagLst xmlns:p="http://schemas.openxmlformats.org/presentationml/2006/main">
  <p:tag name="PA" val="v3.0.0"/>
</p:tagLst>
</file>

<file path=ppt/tags/tag9.xml><?xml version="1.0" encoding="utf-8"?>
<p:tagLst xmlns:p="http://schemas.openxmlformats.org/presentationml/2006/main">
  <p:tag name="PA" val="v3.0.0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2334</Words>
  <Application>WPS 演示</Application>
  <PresentationFormat>宽屏</PresentationFormat>
  <Paragraphs>150</Paragraphs>
  <Slides>19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33" baseType="lpstr">
      <vt:lpstr>Arial</vt:lpstr>
      <vt:lpstr>宋体</vt:lpstr>
      <vt:lpstr>Wingdings</vt:lpstr>
      <vt:lpstr>黑体</vt:lpstr>
      <vt:lpstr>微软雅黑 Light</vt:lpstr>
      <vt:lpstr>Lao UI</vt:lpstr>
      <vt:lpstr>微软雅黑</vt:lpstr>
      <vt:lpstr>Times New Roman</vt:lpstr>
      <vt:lpstr>华文琥珀</vt:lpstr>
      <vt:lpstr>Calibri</vt:lpstr>
      <vt:lpstr>Arial Unicode MS</vt:lpstr>
      <vt:lpstr>Calibri Light</vt:lpstr>
      <vt:lpstr>Segoe WP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MacBook Pro</dc:creator>
  <cp:lastModifiedBy>zhangkai</cp:lastModifiedBy>
  <cp:revision>221</cp:revision>
  <dcterms:created xsi:type="dcterms:W3CDTF">2018-03-13T05:52:00Z</dcterms:created>
  <dcterms:modified xsi:type="dcterms:W3CDTF">2018-06-06T03:09:37Z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2052-10.1.0.7400</vt:lpwstr>
  </property>
</Properties>
</file>